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40" r:id="rId1"/>
  </p:sldMasterIdLst>
  <p:sldIdLst>
    <p:sldId id="256" r:id="rId2"/>
    <p:sldId id="257" r:id="rId3"/>
    <p:sldId id="264" r:id="rId4"/>
    <p:sldId id="278" r:id="rId5"/>
    <p:sldId id="266" r:id="rId6"/>
    <p:sldId id="267" r:id="rId7"/>
    <p:sldId id="265" r:id="rId8"/>
    <p:sldId id="275" r:id="rId9"/>
    <p:sldId id="277" r:id="rId10"/>
    <p:sldId id="268" r:id="rId11"/>
    <p:sldId id="269" r:id="rId12"/>
    <p:sldId id="261" r:id="rId13"/>
    <p:sldId id="259" r:id="rId14"/>
    <p:sldId id="260" r:id="rId15"/>
    <p:sldId id="270" r:id="rId16"/>
    <p:sldId id="276" r:id="rId17"/>
    <p:sldId id="284" r:id="rId18"/>
    <p:sldId id="285" r:id="rId19"/>
    <p:sldId id="286" r:id="rId20"/>
    <p:sldId id="287" r:id="rId21"/>
    <p:sldId id="288" r:id="rId22"/>
    <p:sldId id="279" r:id="rId23"/>
    <p:sldId id="280" r:id="rId24"/>
    <p:sldId id="281" r:id="rId25"/>
    <p:sldId id="282" r:id="rId26"/>
    <p:sldId id="283" r:id="rId2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6" d="100"/>
          <a:sy n="76" d="100"/>
        </p:scale>
        <p:origin x="540"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sp>
        <p:nvSpPr>
          <p:cNvPr id="7" name="Rectangle 6"/>
          <p:cNvSpPr/>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69848" y="1298448"/>
            <a:ext cx="7315200" cy="3255264"/>
          </a:xfrm>
        </p:spPr>
        <p:txBody>
          <a:bodyPr anchor="b">
            <a:normAutofit/>
          </a:bodyPr>
          <a:lstStyle>
            <a:lvl1pPr algn="l">
              <a:defRPr sz="5900" spc="-100" baseline="0">
                <a:solidFill>
                  <a:srgbClr val="FFFFFF"/>
                </a:solidFill>
              </a:defRPr>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100015" y="4670246"/>
            <a:ext cx="7315200" cy="914400"/>
          </a:xfrm>
        </p:spPr>
        <p:txBody>
          <a:bodyPr anchor="t">
            <a:normAutofit/>
          </a:bodyPr>
          <a:lstStyle>
            <a:lvl1pPr marL="0" indent="0" algn="l">
              <a:buNone/>
              <a:defRPr sz="2200" cap="none" spc="0" baseline="0">
                <a:solidFill>
                  <a:schemeClr val="accent1">
                    <a:lumMod val="20000"/>
                    <a:lumOff val="80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dirty="0"/>
              <a:pPr/>
              <a:t>6/2/2019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‹Nº›</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ncho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5586B75A-687E-405C-8A0B-8D00578BA2C3}" type="datetimeFigureOut">
              <a:rPr lang="en-US" dirty="0"/>
              <a:pPr/>
              <a:t>6/2/2019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‹Nº›</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81000" y="990600"/>
            <a:ext cx="2819400" cy="4953000"/>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3867912" y="868680"/>
            <a:ext cx="7315200" cy="5120640"/>
          </a:xfrm>
        </p:spPr>
        <p:txBody>
          <a:bodyPr vert="eaVert" ancho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5586B75A-687E-405C-8A0B-8D00578BA2C3}" type="datetimeFigureOut">
              <a:rPr lang="en-US" dirty="0"/>
              <a:pPr/>
              <a:t>6/2/2019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‹Nº›</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dirty="0"/>
              <a:pPr/>
              <a:t>6/2/2019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‹Nº›</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3867912" y="1298448"/>
            <a:ext cx="7315200" cy="3255264"/>
          </a:xfrm>
        </p:spPr>
        <p:txBody>
          <a:bodyPr anchor="b">
            <a:normAutofit/>
          </a:bodyPr>
          <a:lstStyle>
            <a:lvl1pPr>
              <a:defRPr sz="5900" b="0" spc="-100" baseline="0">
                <a:solidFill>
                  <a:schemeClr val="tx1">
                    <a:lumMod val="65000"/>
                    <a:lumOff val="35000"/>
                  </a:schemeClr>
                </a:solidFill>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3886200" y="4672584"/>
            <a:ext cx="7315200" cy="914400"/>
          </a:xfrm>
        </p:spPr>
        <p:txBody>
          <a:bodyPr anchor="t">
            <a:normAutofit/>
          </a:bodyPr>
          <a:lstStyle>
            <a:lvl1pPr marL="0" indent="0">
              <a:buNone/>
              <a:defRPr sz="2200" cap="none" spc="0" baseline="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el estilo de texto del patrón</a:t>
            </a:r>
          </a:p>
        </p:txBody>
      </p:sp>
      <p:sp>
        <p:nvSpPr>
          <p:cNvPr id="4" name="Date Placeholder 3"/>
          <p:cNvSpPr>
            <a:spLocks noGrp="1"/>
          </p:cNvSpPr>
          <p:nvPr>
            <p:ph type="dt" sz="half" idx="10"/>
          </p:nvPr>
        </p:nvSpPr>
        <p:spPr/>
        <p:txBody>
          <a:bodyPr/>
          <a:lstStyle/>
          <a:p>
            <a:fld id="{5586B75A-687E-405C-8A0B-8D00578BA2C3}" type="datetimeFigureOut">
              <a:rPr lang="en-US" dirty="0"/>
              <a:pPr/>
              <a:t>6/2/2019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‹Nº›</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3867912"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7818120"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8" name="Date Placeholder 7"/>
          <p:cNvSpPr>
            <a:spLocks noGrp="1"/>
          </p:cNvSpPr>
          <p:nvPr>
            <p:ph type="dt" sz="half" idx="10"/>
          </p:nvPr>
        </p:nvSpPr>
        <p:spPr/>
        <p:txBody>
          <a:bodyPr/>
          <a:lstStyle/>
          <a:p>
            <a:fld id="{5586B75A-687E-405C-8A0B-8D00578BA2C3}" type="datetimeFigureOut">
              <a:rPr lang="en-US" dirty="0"/>
              <a:pPr/>
              <a:t>6/2/2019</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‹Nº›</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3867912" y="1023586"/>
            <a:ext cx="3474720" cy="807720"/>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Content Placeholder 3"/>
          <p:cNvSpPr>
            <a:spLocks noGrp="1"/>
          </p:cNvSpPr>
          <p:nvPr>
            <p:ph sz="half" idx="2"/>
          </p:nvPr>
        </p:nvSpPr>
        <p:spPr>
          <a:xfrm>
            <a:off x="3867912"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7818463" y="1023586"/>
            <a:ext cx="3474720" cy="813171"/>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Content Placeholder 5"/>
          <p:cNvSpPr>
            <a:spLocks noGrp="1"/>
          </p:cNvSpPr>
          <p:nvPr>
            <p:ph sz="quarter" idx="4"/>
          </p:nvPr>
        </p:nvSpPr>
        <p:spPr>
          <a:xfrm>
            <a:off x="7818463"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2" name="Date Placeholder 1"/>
          <p:cNvSpPr>
            <a:spLocks noGrp="1"/>
          </p:cNvSpPr>
          <p:nvPr>
            <p:ph type="dt" sz="half" idx="10"/>
          </p:nvPr>
        </p:nvSpPr>
        <p:spPr/>
        <p:txBody>
          <a:bodyPr/>
          <a:lstStyle/>
          <a:p>
            <a:fld id="{5586B75A-687E-405C-8A0B-8D00578BA2C3}" type="datetimeFigureOut">
              <a:rPr lang="en-US" dirty="0"/>
              <a:pPr/>
              <a:t>6/2/2019</a:t>
            </a:fld>
            <a:endParaRPr lang="en-US" dirty="0"/>
          </a:p>
        </p:txBody>
      </p:sp>
      <p:sp>
        <p:nvSpPr>
          <p:cNvPr id="11" name="Footer Placeholder 10"/>
          <p:cNvSpPr>
            <a:spLocks noGrp="1"/>
          </p:cNvSpPr>
          <p:nvPr>
            <p:ph type="ftr" sz="quarter" idx="11"/>
          </p:nvPr>
        </p:nvSpPr>
        <p:spPr/>
        <p:txBody>
          <a:bodyPr/>
          <a:lstStyle/>
          <a:p>
            <a:endParaRPr lang="en-US" dirty="0"/>
          </a:p>
        </p:txBody>
      </p:sp>
      <p:sp>
        <p:nvSpPr>
          <p:cNvPr id="12" name="Slide Number Placeholder 11"/>
          <p:cNvSpPr>
            <a:spLocks noGrp="1"/>
          </p:cNvSpPr>
          <p:nvPr>
            <p:ph type="sldNum" sz="quarter" idx="12"/>
          </p:nvPr>
        </p:nvSpPr>
        <p:spPr/>
        <p:txBody>
          <a:bodyPr/>
          <a:lstStyle/>
          <a:p>
            <a:fld id="{4FAB73BC-B049-4115-A692-8D63A059BFB8}" type="slidenum">
              <a:rPr lang="en-US" dirty="0"/>
              <a:pPr/>
              <a:t>‹Nº›</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s-ES"/>
              <a:t>Haga clic para modificar el estilo de título del patrón</a:t>
            </a:r>
            <a:endParaRPr lang="en-US" dirty="0"/>
          </a:p>
        </p:txBody>
      </p:sp>
      <p:sp>
        <p:nvSpPr>
          <p:cNvPr id="2" name="Date Placeholder 1"/>
          <p:cNvSpPr>
            <a:spLocks noGrp="1"/>
          </p:cNvSpPr>
          <p:nvPr>
            <p:ph type="dt" sz="half" idx="10"/>
          </p:nvPr>
        </p:nvSpPr>
        <p:spPr/>
        <p:txBody>
          <a:bodyPr/>
          <a:lstStyle/>
          <a:p>
            <a:fld id="{5586B75A-687E-405C-8A0B-8D00578BA2C3}" type="datetimeFigureOut">
              <a:rPr lang="en-US" dirty="0"/>
              <a:pPr/>
              <a:t>6/2/2019</a:t>
            </a:fld>
            <a:endParaRPr lang="en-US" dirty="0"/>
          </a:p>
        </p:txBody>
      </p:sp>
      <p:sp>
        <p:nvSpPr>
          <p:cNvPr id="7" name="Footer Placeholder 6"/>
          <p:cNvSpPr>
            <a:spLocks noGrp="1"/>
          </p:cNvSpPr>
          <p:nvPr>
            <p:ph type="ftr" sz="quarter" idx="11"/>
          </p:nvPr>
        </p:nvSpPr>
        <p:spPr/>
        <p:txBody>
          <a:bodyPr/>
          <a:lstStyle/>
          <a:p>
            <a:endParaRPr lang="en-US" dirty="0"/>
          </a:p>
        </p:txBody>
      </p:sp>
      <p:sp>
        <p:nvSpPr>
          <p:cNvPr id="8" name="Slide Number Placeholder 7"/>
          <p:cNvSpPr>
            <a:spLocks noGrp="1"/>
          </p:cNvSpPr>
          <p:nvPr>
            <p:ph type="sldNum" sz="quarter" idx="12"/>
          </p:nvPr>
        </p:nvSpPr>
        <p:spPr/>
        <p:txBody>
          <a:bodyPr/>
          <a:lstStyle/>
          <a:p>
            <a:fld id="{4FAB73BC-B049-4115-A692-8D63A059BFB8}" type="slidenum">
              <a:rPr lang="en-US" dirty="0"/>
              <a:pPr/>
              <a:t>‹Nº›</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En blanco">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5586B75A-687E-405C-8A0B-8D00578BA2C3}" type="datetimeFigureOut">
              <a:rPr lang="en-US" dirty="0"/>
              <a:pPr/>
              <a:t>6/2/2019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pPr/>
              <a:t>‹Nº›</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baseline="0"/>
            </a:lvl1pPr>
          </a:lstStyle>
          <a:p>
            <a:r>
              <a:rPr lang="es-ES"/>
              <a:t>Haga clic para modificar el estilo de título del patrón</a:t>
            </a:r>
            <a:endParaRPr lang="en-US" dirty="0"/>
          </a:p>
        </p:txBody>
      </p:sp>
      <p:sp>
        <p:nvSpPr>
          <p:cNvPr id="3" name="Content Placeholder 2"/>
          <p:cNvSpPr>
            <a:spLocks noGrp="1"/>
          </p:cNvSpPr>
          <p:nvPr>
            <p:ph idx="1"/>
          </p:nvPr>
        </p:nvSpPr>
        <p:spPr>
          <a:xfrm>
            <a:off x="3867912" y="868680"/>
            <a:ext cx="731520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256032" y="3494176"/>
            <a:ext cx="2834640" cy="2321990"/>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8" name="Date Placeholder 7"/>
          <p:cNvSpPr>
            <a:spLocks noGrp="1"/>
          </p:cNvSpPr>
          <p:nvPr>
            <p:ph type="dt" sz="half" idx="10"/>
          </p:nvPr>
        </p:nvSpPr>
        <p:spPr/>
        <p:txBody>
          <a:bodyPr/>
          <a:lstStyle/>
          <a:p>
            <a:fld id="{5586B75A-687E-405C-8A0B-8D00578BA2C3}" type="datetimeFigureOut">
              <a:rPr lang="en-US" dirty="0"/>
              <a:pPr/>
              <a:t>6/2/2019</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‹Nº›</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3570644" y="767419"/>
            <a:ext cx="8115230" cy="5330952"/>
          </a:xfrm>
          <a:solidFill>
            <a:schemeClr val="bg1">
              <a:lumMod val="75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256032" y="3493008"/>
            <a:ext cx="2834640" cy="2322576"/>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8" name="Date Placeholder 7"/>
          <p:cNvSpPr>
            <a:spLocks noGrp="1"/>
          </p:cNvSpPr>
          <p:nvPr>
            <p:ph type="dt" sz="half" idx="10"/>
          </p:nvPr>
        </p:nvSpPr>
        <p:spPr/>
        <p:txBody>
          <a:bodyPr/>
          <a:lstStyle/>
          <a:p>
            <a:fld id="{5586B75A-687E-405C-8A0B-8D00578BA2C3}" type="datetimeFigureOut">
              <a:rPr lang="en-US" dirty="0"/>
              <a:pPr/>
              <a:t>6/2/2019</a:t>
            </a:fld>
            <a:endParaRPr lang="en-US" dirty="0"/>
          </a:p>
        </p:txBody>
      </p:sp>
      <p:sp>
        <p:nvSpPr>
          <p:cNvPr id="9" name="Footer Placeholder 8"/>
          <p:cNvSpPr>
            <a:spLocks noGrp="1"/>
          </p:cNvSpPr>
          <p:nvPr>
            <p:ph type="ftr" sz="quarter" idx="11"/>
          </p:nvPr>
        </p:nvSpPr>
        <p:spPr>
          <a:xfrm>
            <a:off x="3499101" y="6356350"/>
            <a:ext cx="5911517" cy="365125"/>
          </a:xfrm>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‹Nº›</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52919" y="1123837"/>
            <a:ext cx="2947482" cy="4601183"/>
          </a:xfrm>
          <a:prstGeom prst="rect">
            <a:avLst/>
          </a:prstGeom>
        </p:spPr>
        <p:txBody>
          <a:bodyPr vert="horz" lIns="91440" tIns="45720" rIns="91440" bIns="45720" rtlCol="0" anchor="ctr">
            <a:normAutofit/>
          </a:bodyPr>
          <a:lstStyle/>
          <a:p>
            <a:r>
              <a:rPr lang="es-ES"/>
              <a:t>Haga clic para modificar el estilo de título del patrón</a:t>
            </a:r>
            <a:endParaRPr lang="en-US" dirty="0"/>
          </a:p>
        </p:txBody>
      </p:sp>
      <p:sp>
        <p:nvSpPr>
          <p:cNvPr id="38" name="Rectangle 37"/>
          <p:cNvSpPr/>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3869268" y="864108"/>
            <a:ext cx="7315200" cy="5120640"/>
          </a:xfrm>
          <a:prstGeom prst="rect">
            <a:avLst/>
          </a:prstGeom>
        </p:spPr>
        <p:txBody>
          <a:bodyPr vert="horz" lIns="91440" tIns="45720" rIns="91440" bIns="45720" rtlCol="0" anchor="ctr">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262465" y="6356350"/>
            <a:ext cx="2743200"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fld id="{5586B75A-687E-405C-8A0B-8D00578BA2C3}" type="datetimeFigureOut">
              <a:rPr lang="en-US" dirty="0"/>
              <a:pPr/>
              <a:t>6/2/2019</a:t>
            </a:fld>
            <a:endParaRPr lang="en-US" dirty="0"/>
          </a:p>
        </p:txBody>
      </p:sp>
      <p:sp>
        <p:nvSpPr>
          <p:cNvPr id="5" name="Footer Placeholder 4"/>
          <p:cNvSpPr>
            <a:spLocks noGrp="1"/>
          </p:cNvSpPr>
          <p:nvPr>
            <p:ph type="ftr" sz="quarter" idx="3"/>
          </p:nvPr>
        </p:nvSpPr>
        <p:spPr>
          <a:xfrm>
            <a:off x="3869268" y="6356350"/>
            <a:ext cx="5911517"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endParaRPr lang="en-US" dirty="0"/>
          </a:p>
        </p:txBody>
      </p:sp>
      <p:sp>
        <p:nvSpPr>
          <p:cNvPr id="6" name="Slide Number Placeholder 5"/>
          <p:cNvSpPr>
            <a:spLocks noGrp="1"/>
          </p:cNvSpPr>
          <p:nvPr>
            <p:ph type="sldNum" sz="quarter" idx="4"/>
          </p:nvPr>
        </p:nvSpPr>
        <p:spPr>
          <a:xfrm>
            <a:off x="10634135" y="6356350"/>
            <a:ext cx="1530927" cy="365125"/>
          </a:xfrm>
          <a:prstGeom prst="rect">
            <a:avLst/>
          </a:prstGeom>
        </p:spPr>
        <p:txBody>
          <a:bodyPr vert="horz" lIns="91440" tIns="45720" rIns="91440" bIns="45720" rtlCol="0" anchor="ctr"/>
          <a:lstStyle>
            <a:lvl1pPr algn="r">
              <a:defRPr sz="1200" b="1">
                <a:solidFill>
                  <a:schemeClr val="accent1"/>
                </a:solidFill>
              </a:defRPr>
            </a:lvl1pPr>
          </a:lstStyle>
          <a:p>
            <a:fld id="{4FAB73BC-B049-4115-A692-8D63A059BFB8}" type="slidenum">
              <a:rPr lang="en-US" dirty="0"/>
              <a:pPr/>
              <a:t>‹Nº›</a:t>
            </a:fld>
            <a:endParaRPr lang="en-US" dirty="0"/>
          </a:p>
        </p:txBody>
      </p:sp>
    </p:spTree>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p:hf sldNum="0" hdr="0" ftr="0" dt="0"/>
  <p:txStyles>
    <p:title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Cotizacion.htm"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1069848" y="1298448"/>
            <a:ext cx="7315200" cy="1736852"/>
          </a:xfrm>
        </p:spPr>
        <p:txBody>
          <a:bodyPr/>
          <a:lstStyle/>
          <a:p>
            <a:pPr algn="ctr"/>
            <a:r>
              <a:rPr lang="es-MX" dirty="0"/>
              <a:t>PET SITTING</a:t>
            </a:r>
          </a:p>
        </p:txBody>
      </p:sp>
      <p:sp>
        <p:nvSpPr>
          <p:cNvPr id="3" name="Subtítulo 2"/>
          <p:cNvSpPr>
            <a:spLocks noGrp="1"/>
          </p:cNvSpPr>
          <p:nvPr>
            <p:ph type="subTitle" idx="1"/>
          </p:nvPr>
        </p:nvSpPr>
        <p:spPr>
          <a:xfrm>
            <a:off x="1100015" y="3810000"/>
            <a:ext cx="7315200" cy="1774646"/>
          </a:xfrm>
        </p:spPr>
        <p:txBody>
          <a:bodyPr>
            <a:normAutofit/>
          </a:bodyPr>
          <a:lstStyle/>
          <a:p>
            <a:pPr algn="r"/>
            <a:r>
              <a:rPr lang="es-MX"/>
              <a:t> </a:t>
            </a:r>
            <a:endParaRPr lang="es-MX" dirty="0"/>
          </a:p>
        </p:txBody>
      </p:sp>
      <p:pic>
        <p:nvPicPr>
          <p:cNvPr id="4" name="Imagen 3" descr="LogoPetSitti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601200" y="2516822"/>
            <a:ext cx="2313940" cy="2029778"/>
          </a:xfrm>
          <a:prstGeom prst="rect">
            <a:avLst/>
          </a:prstGeom>
          <a:noFill/>
          <a:ln>
            <a:noFill/>
          </a:ln>
        </p:spPr>
      </p:pic>
    </p:spTree>
    <p:extLst>
      <p:ext uri="{BB962C8B-B14F-4D97-AF65-F5344CB8AC3E}">
        <p14:creationId xmlns:p14="http://schemas.microsoft.com/office/powerpoint/2010/main" val="8183238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S" dirty="0"/>
              <a:t>Costos Personal</a:t>
            </a:r>
            <a:endParaRPr lang="en-US" dirty="0"/>
          </a:p>
        </p:txBody>
      </p:sp>
      <p:graphicFrame>
        <p:nvGraphicFramePr>
          <p:cNvPr id="4" name="Marcador de contenido 3">
            <a:extLst>
              <a:ext uri="{FF2B5EF4-FFF2-40B4-BE49-F238E27FC236}">
                <a16:creationId xmlns:a16="http://schemas.microsoft.com/office/drawing/2014/main" xmlns="" id="{D5708AB0-2C90-4675-BA78-44AC8C1879F0}"/>
              </a:ext>
            </a:extLst>
          </p:cNvPr>
          <p:cNvGraphicFramePr>
            <a:graphicFrameLocks noGrp="1"/>
          </p:cNvGraphicFramePr>
          <p:nvPr>
            <p:ph idx="1"/>
            <p:extLst>
              <p:ext uri="{D42A27DB-BD31-4B8C-83A1-F6EECF244321}">
                <p14:modId xmlns:p14="http://schemas.microsoft.com/office/powerpoint/2010/main" val="1872240069"/>
              </p:ext>
            </p:extLst>
          </p:nvPr>
        </p:nvGraphicFramePr>
        <p:xfrm>
          <a:off x="3868738" y="1396999"/>
          <a:ext cx="7315200" cy="4562187"/>
        </p:xfrm>
        <a:graphic>
          <a:graphicData uri="http://schemas.openxmlformats.org/drawingml/2006/table">
            <a:tbl>
              <a:tblPr firstRow="1" bandRow="1">
                <a:tableStyleId>{5C22544A-7EE6-4342-B048-85BDC9FD1C3A}</a:tableStyleId>
              </a:tblPr>
              <a:tblGrid>
                <a:gridCol w="2438400">
                  <a:extLst>
                    <a:ext uri="{9D8B030D-6E8A-4147-A177-3AD203B41FA5}">
                      <a16:colId xmlns:a16="http://schemas.microsoft.com/office/drawing/2014/main" xmlns="" val="636062702"/>
                    </a:ext>
                  </a:extLst>
                </a:gridCol>
                <a:gridCol w="2438400">
                  <a:extLst>
                    <a:ext uri="{9D8B030D-6E8A-4147-A177-3AD203B41FA5}">
                      <a16:colId xmlns:a16="http://schemas.microsoft.com/office/drawing/2014/main" xmlns="" val="437374549"/>
                    </a:ext>
                  </a:extLst>
                </a:gridCol>
                <a:gridCol w="2438400">
                  <a:extLst>
                    <a:ext uri="{9D8B030D-6E8A-4147-A177-3AD203B41FA5}">
                      <a16:colId xmlns:a16="http://schemas.microsoft.com/office/drawing/2014/main" xmlns="" val="4026182732"/>
                    </a:ext>
                  </a:extLst>
                </a:gridCol>
              </a:tblGrid>
              <a:tr h="651741">
                <a:tc>
                  <a:txBody>
                    <a:bodyPr/>
                    <a:lstStyle/>
                    <a:p>
                      <a:r>
                        <a:rPr lang="es-MX" dirty="0"/>
                        <a:t>Perfil</a:t>
                      </a:r>
                    </a:p>
                  </a:txBody>
                  <a:tcPr/>
                </a:tc>
                <a:tc>
                  <a:txBody>
                    <a:bodyPr/>
                    <a:lstStyle/>
                    <a:p>
                      <a:r>
                        <a:rPr lang="es-MX" dirty="0"/>
                        <a:t>Costo</a:t>
                      </a:r>
                    </a:p>
                  </a:txBody>
                  <a:tcPr/>
                </a:tc>
                <a:tc>
                  <a:txBody>
                    <a:bodyPr/>
                    <a:lstStyle/>
                    <a:p>
                      <a:r>
                        <a:rPr lang="es-MX" dirty="0"/>
                        <a:t>Subtotal</a:t>
                      </a:r>
                    </a:p>
                  </a:txBody>
                  <a:tcPr/>
                </a:tc>
                <a:extLst>
                  <a:ext uri="{0D108BD9-81ED-4DB2-BD59-A6C34878D82A}">
                    <a16:rowId xmlns:a16="http://schemas.microsoft.com/office/drawing/2014/main" xmlns="" val="2043728393"/>
                  </a:ext>
                </a:extLst>
              </a:tr>
              <a:tr h="651741">
                <a:tc>
                  <a:txBody>
                    <a:bodyPr/>
                    <a:lstStyle/>
                    <a:p>
                      <a:r>
                        <a:rPr lang="es-MX" dirty="0"/>
                        <a:t>Programador Java.</a:t>
                      </a:r>
                    </a:p>
                  </a:txBody>
                  <a:tcPr/>
                </a:tc>
                <a:tc>
                  <a:txBody>
                    <a:bodyPr/>
                    <a:lstStyle/>
                    <a:p>
                      <a:r>
                        <a:rPr lang="es-MX" dirty="0"/>
                        <a:t>$30,000 al mes</a:t>
                      </a:r>
                    </a:p>
                  </a:txBody>
                  <a:tcPr/>
                </a:tc>
                <a:tc>
                  <a:txBody>
                    <a:bodyPr/>
                    <a:lstStyle/>
                    <a:p>
                      <a:r>
                        <a:rPr lang="es-MX" dirty="0"/>
                        <a:t>$360,000</a:t>
                      </a:r>
                    </a:p>
                  </a:txBody>
                  <a:tcPr/>
                </a:tc>
                <a:extLst>
                  <a:ext uri="{0D108BD9-81ED-4DB2-BD59-A6C34878D82A}">
                    <a16:rowId xmlns:a16="http://schemas.microsoft.com/office/drawing/2014/main" xmlns="" val="3043368680"/>
                  </a:ext>
                </a:extLst>
              </a:tr>
              <a:tr h="651741">
                <a:tc>
                  <a:txBody>
                    <a:bodyPr/>
                    <a:lstStyle/>
                    <a:p>
                      <a:r>
                        <a:rPr lang="es-MX" dirty="0"/>
                        <a:t>Analista.</a:t>
                      </a:r>
                    </a:p>
                  </a:txBody>
                  <a:tcPr/>
                </a:tc>
                <a:tc>
                  <a:txBody>
                    <a:bodyPr/>
                    <a:lstStyle/>
                    <a:p>
                      <a:r>
                        <a:rPr lang="es-MX" dirty="0"/>
                        <a:t>$40,000 al mes</a:t>
                      </a:r>
                    </a:p>
                  </a:txBody>
                  <a:tcPr/>
                </a:tc>
                <a:tc>
                  <a:txBody>
                    <a:bodyPr/>
                    <a:lstStyle/>
                    <a:p>
                      <a:r>
                        <a:rPr lang="es-MX" dirty="0"/>
                        <a:t>$480,000</a:t>
                      </a:r>
                    </a:p>
                  </a:txBody>
                  <a:tcPr/>
                </a:tc>
                <a:extLst>
                  <a:ext uri="{0D108BD9-81ED-4DB2-BD59-A6C34878D82A}">
                    <a16:rowId xmlns:a16="http://schemas.microsoft.com/office/drawing/2014/main" xmlns="" val="3556370394"/>
                  </a:ext>
                </a:extLst>
              </a:tr>
              <a:tr h="651741">
                <a:tc>
                  <a:txBody>
                    <a:bodyPr/>
                    <a:lstStyle/>
                    <a:p>
                      <a:r>
                        <a:rPr lang="es-MX" dirty="0"/>
                        <a:t>Tester.</a:t>
                      </a:r>
                    </a:p>
                  </a:txBody>
                  <a:tcPr/>
                </a:tc>
                <a:tc>
                  <a:txBody>
                    <a:bodyPr/>
                    <a:lstStyle/>
                    <a:p>
                      <a:r>
                        <a:rPr lang="es-MX" dirty="0"/>
                        <a:t>$30,000 al mes</a:t>
                      </a:r>
                    </a:p>
                  </a:txBody>
                  <a:tcPr/>
                </a:tc>
                <a:tc>
                  <a:txBody>
                    <a:bodyPr/>
                    <a:lstStyle/>
                    <a:p>
                      <a:r>
                        <a:rPr lang="es-MX" dirty="0"/>
                        <a:t>$360,000</a:t>
                      </a:r>
                    </a:p>
                  </a:txBody>
                  <a:tcPr/>
                </a:tc>
                <a:extLst>
                  <a:ext uri="{0D108BD9-81ED-4DB2-BD59-A6C34878D82A}">
                    <a16:rowId xmlns:a16="http://schemas.microsoft.com/office/drawing/2014/main" xmlns="" val="3876011167"/>
                  </a:ext>
                </a:extLst>
              </a:tr>
              <a:tr h="651741">
                <a:tc>
                  <a:txBody>
                    <a:bodyPr/>
                    <a:lstStyle/>
                    <a:p>
                      <a:r>
                        <a:rPr lang="es-MX" dirty="0"/>
                        <a:t>T. electrónica.</a:t>
                      </a:r>
                    </a:p>
                  </a:txBody>
                  <a:tcPr/>
                </a:tc>
                <a:tc>
                  <a:txBody>
                    <a:bodyPr/>
                    <a:lstStyle/>
                    <a:p>
                      <a:r>
                        <a:rPr lang="es-MX" dirty="0"/>
                        <a:t>$15,000 al mes</a:t>
                      </a:r>
                    </a:p>
                  </a:txBody>
                  <a:tcPr/>
                </a:tc>
                <a:tc>
                  <a:txBody>
                    <a:bodyPr/>
                    <a:lstStyle/>
                    <a:p>
                      <a:r>
                        <a:rPr lang="es-MX" dirty="0"/>
                        <a:t>$180,000</a:t>
                      </a:r>
                    </a:p>
                  </a:txBody>
                  <a:tcPr/>
                </a:tc>
                <a:extLst>
                  <a:ext uri="{0D108BD9-81ED-4DB2-BD59-A6C34878D82A}">
                    <a16:rowId xmlns:a16="http://schemas.microsoft.com/office/drawing/2014/main" xmlns="" val="1557389383"/>
                  </a:ext>
                </a:extLst>
              </a:tr>
              <a:tr h="651741">
                <a:tc>
                  <a:txBody>
                    <a:bodyPr/>
                    <a:lstStyle/>
                    <a:p>
                      <a:r>
                        <a:rPr lang="es-MX" dirty="0"/>
                        <a:t>Administrador de BD.</a:t>
                      </a:r>
                    </a:p>
                  </a:txBody>
                  <a:tcPr/>
                </a:tc>
                <a:tc>
                  <a:txBody>
                    <a:bodyPr/>
                    <a:lstStyle/>
                    <a:p>
                      <a:r>
                        <a:rPr lang="es-MX" dirty="0"/>
                        <a:t>$25, 000 al mes</a:t>
                      </a:r>
                    </a:p>
                  </a:txBody>
                  <a:tcPr/>
                </a:tc>
                <a:tc>
                  <a:txBody>
                    <a:bodyPr/>
                    <a:lstStyle/>
                    <a:p>
                      <a:r>
                        <a:rPr lang="es-MX" dirty="0"/>
                        <a:t>$300,000</a:t>
                      </a:r>
                    </a:p>
                  </a:txBody>
                  <a:tcPr/>
                </a:tc>
                <a:extLst>
                  <a:ext uri="{0D108BD9-81ED-4DB2-BD59-A6C34878D82A}">
                    <a16:rowId xmlns:a16="http://schemas.microsoft.com/office/drawing/2014/main" xmlns="" val="2214749031"/>
                  </a:ext>
                </a:extLst>
              </a:tr>
              <a:tr h="651741">
                <a:tc>
                  <a:txBody>
                    <a:bodyPr/>
                    <a:lstStyle/>
                    <a:p>
                      <a:endParaRPr lang="es-MX" dirty="0"/>
                    </a:p>
                  </a:txBody>
                  <a:tcPr/>
                </a:tc>
                <a:tc>
                  <a:txBody>
                    <a:bodyPr/>
                    <a:lstStyle/>
                    <a:p>
                      <a:r>
                        <a:rPr lang="es-MX" dirty="0"/>
                        <a:t>Total: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MX" dirty="0"/>
                        <a:t>$1,680,000 pesos M.X.</a:t>
                      </a:r>
                    </a:p>
                  </a:txBody>
                  <a:tcPr/>
                </a:tc>
                <a:extLst>
                  <a:ext uri="{0D108BD9-81ED-4DB2-BD59-A6C34878D82A}">
                    <a16:rowId xmlns:a16="http://schemas.microsoft.com/office/drawing/2014/main" xmlns="" val="110114548"/>
                  </a:ext>
                </a:extLst>
              </a:tr>
            </a:tbl>
          </a:graphicData>
        </a:graphic>
      </p:graphicFrame>
      <p:pic>
        <p:nvPicPr>
          <p:cNvPr id="5" name="Imagen 4" descr="LogoPetSitti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387755" y="284353"/>
            <a:ext cx="1148080" cy="706755"/>
          </a:xfrm>
          <a:prstGeom prst="rect">
            <a:avLst/>
          </a:prstGeom>
          <a:noFill/>
          <a:ln>
            <a:noFill/>
          </a:ln>
        </p:spPr>
      </p:pic>
    </p:spTree>
    <p:extLst>
      <p:ext uri="{BB962C8B-B14F-4D97-AF65-F5344CB8AC3E}">
        <p14:creationId xmlns:p14="http://schemas.microsoft.com/office/powerpoint/2010/main" val="21667792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MX" dirty="0"/>
              <a:t>Costo total del proyecto</a:t>
            </a:r>
          </a:p>
        </p:txBody>
      </p:sp>
      <p:sp>
        <p:nvSpPr>
          <p:cNvPr id="3" name="Marcador de contenido 2"/>
          <p:cNvSpPr>
            <a:spLocks noGrp="1"/>
          </p:cNvSpPr>
          <p:nvPr>
            <p:ph idx="1"/>
          </p:nvPr>
        </p:nvSpPr>
        <p:spPr/>
        <p:txBody>
          <a:bodyPr/>
          <a:lstStyle/>
          <a:p>
            <a:pPr algn="ctr"/>
            <a:r>
              <a:rPr lang="es-MX" sz="3200" dirty="0"/>
              <a:t>$1,680,876 pesos M.X.</a:t>
            </a:r>
          </a:p>
          <a:p>
            <a:endParaRPr lang="es-MX" dirty="0"/>
          </a:p>
        </p:txBody>
      </p:sp>
      <p:pic>
        <p:nvPicPr>
          <p:cNvPr id="4" name="Imagen 3" descr="LogoPetSitti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387755" y="284353"/>
            <a:ext cx="1148080" cy="706755"/>
          </a:xfrm>
          <a:prstGeom prst="rect">
            <a:avLst/>
          </a:prstGeom>
          <a:noFill/>
          <a:ln>
            <a:noFill/>
          </a:ln>
        </p:spPr>
      </p:pic>
    </p:spTree>
    <p:extLst>
      <p:ext uri="{BB962C8B-B14F-4D97-AF65-F5344CB8AC3E}">
        <p14:creationId xmlns:p14="http://schemas.microsoft.com/office/powerpoint/2010/main" val="2747068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MX" dirty="0"/>
              <a:t/>
            </a:r>
            <a:br>
              <a:rPr lang="es-MX" dirty="0"/>
            </a:br>
            <a:r>
              <a:rPr lang="es-MX" sz="2400" dirty="0"/>
              <a:t>(</a:t>
            </a:r>
            <a:r>
              <a:rPr lang="es-MX" sz="2400" dirty="0" err="1"/>
              <a:t>Storyboards</a:t>
            </a:r>
            <a:r>
              <a:rPr lang="es-MX" sz="2400" dirty="0"/>
              <a:t> de la aplicación de escritorio.) </a:t>
            </a:r>
          </a:p>
        </p:txBody>
      </p:sp>
      <p:pic>
        <p:nvPicPr>
          <p:cNvPr id="4" name="Imagen 3" descr="LogoPetSitti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387755" y="284353"/>
            <a:ext cx="1148080" cy="706755"/>
          </a:xfrm>
          <a:prstGeom prst="rect">
            <a:avLst/>
          </a:prstGeom>
          <a:noFill/>
          <a:ln>
            <a:noFill/>
          </a:ln>
        </p:spPr>
      </p:pic>
      <p:pic>
        <p:nvPicPr>
          <p:cNvPr id="7" name="Marcador de contenido 6"/>
          <p:cNvPicPr>
            <a:picLocks noGrp="1" noChangeAspect="1"/>
          </p:cNvPicPr>
          <p:nvPr>
            <p:ph idx="1"/>
          </p:nvPr>
        </p:nvPicPr>
        <p:blipFill>
          <a:blip r:embed="rId3"/>
          <a:stretch>
            <a:fillRect/>
          </a:stretch>
        </p:blipFill>
        <p:spPr>
          <a:xfrm>
            <a:off x="4747687" y="887411"/>
            <a:ext cx="5439301" cy="4837609"/>
          </a:xfrm>
          <a:prstGeom prst="rect">
            <a:avLst/>
          </a:prstGeom>
        </p:spPr>
      </p:pic>
    </p:spTree>
    <p:extLst>
      <p:ext uri="{BB962C8B-B14F-4D97-AF65-F5344CB8AC3E}">
        <p14:creationId xmlns:p14="http://schemas.microsoft.com/office/powerpoint/2010/main" val="41308893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MX" dirty="0"/>
              <a:t/>
            </a:r>
            <a:br>
              <a:rPr lang="es-MX" dirty="0"/>
            </a:br>
            <a:r>
              <a:rPr lang="es-MX" sz="2400" dirty="0"/>
              <a:t>(</a:t>
            </a:r>
            <a:r>
              <a:rPr lang="es-MX" sz="2400" dirty="0" err="1"/>
              <a:t>Storyboards</a:t>
            </a:r>
            <a:r>
              <a:rPr lang="es-MX" sz="2400" dirty="0"/>
              <a:t> de la aplicación de escritorio.) </a:t>
            </a:r>
          </a:p>
        </p:txBody>
      </p:sp>
      <p:pic>
        <p:nvPicPr>
          <p:cNvPr id="4" name="Imagen 3" descr="LogoPetSitti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387755" y="284353"/>
            <a:ext cx="1148080" cy="706755"/>
          </a:xfrm>
          <a:prstGeom prst="rect">
            <a:avLst/>
          </a:prstGeom>
          <a:noFill/>
          <a:ln>
            <a:noFill/>
          </a:ln>
        </p:spPr>
      </p:pic>
      <p:pic>
        <p:nvPicPr>
          <p:cNvPr id="5" name="Marcador de contenido 4"/>
          <p:cNvPicPr>
            <a:picLocks noGrp="1"/>
          </p:cNvPicPr>
          <p:nvPr>
            <p:ph idx="1"/>
          </p:nvPr>
        </p:nvPicPr>
        <p:blipFill>
          <a:blip r:embed="rId3">
            <a:extLst>
              <a:ext uri="{28A0092B-C50C-407E-A947-70E740481C1C}">
                <a14:useLocalDpi xmlns:a14="http://schemas.microsoft.com/office/drawing/2010/main" val="0"/>
              </a:ext>
            </a:extLst>
          </a:blip>
          <a:stretch>
            <a:fillRect/>
          </a:stretch>
        </p:blipFill>
        <p:spPr>
          <a:xfrm>
            <a:off x="4965700" y="991108"/>
            <a:ext cx="4979988" cy="4733912"/>
          </a:xfrm>
          <a:prstGeom prst="rect">
            <a:avLst/>
          </a:prstGeom>
        </p:spPr>
      </p:pic>
    </p:spTree>
    <p:extLst>
      <p:ext uri="{BB962C8B-B14F-4D97-AF65-F5344CB8AC3E}">
        <p14:creationId xmlns:p14="http://schemas.microsoft.com/office/powerpoint/2010/main" val="4170944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MX" dirty="0"/>
              <a:t/>
            </a:r>
            <a:br>
              <a:rPr lang="es-MX" dirty="0"/>
            </a:br>
            <a:r>
              <a:rPr lang="es-MX" sz="2400" dirty="0"/>
              <a:t>(</a:t>
            </a:r>
            <a:r>
              <a:rPr lang="es-MX" sz="2400" dirty="0" err="1"/>
              <a:t>Storyboards</a:t>
            </a:r>
            <a:r>
              <a:rPr lang="es-MX" sz="2400" dirty="0"/>
              <a:t> de la aplicación de escritorio.) </a:t>
            </a:r>
            <a:endParaRPr lang="es-MX" dirty="0"/>
          </a:p>
        </p:txBody>
      </p:sp>
      <p:pic>
        <p:nvPicPr>
          <p:cNvPr id="4" name="Imagen 3" descr="LogoPetSitti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387755" y="284353"/>
            <a:ext cx="1148080" cy="706755"/>
          </a:xfrm>
          <a:prstGeom prst="rect">
            <a:avLst/>
          </a:prstGeom>
          <a:noFill/>
          <a:ln>
            <a:noFill/>
          </a:ln>
        </p:spPr>
      </p:pic>
      <p:pic>
        <p:nvPicPr>
          <p:cNvPr id="5" name="Marcador de contenido 4"/>
          <p:cNvPicPr>
            <a:picLocks noGrp="1"/>
          </p:cNvPicPr>
          <p:nvPr>
            <p:ph idx="1"/>
          </p:nvPr>
        </p:nvPicPr>
        <p:blipFill>
          <a:blip r:embed="rId3">
            <a:extLst>
              <a:ext uri="{28A0092B-C50C-407E-A947-70E740481C1C}">
                <a14:useLocalDpi xmlns:a14="http://schemas.microsoft.com/office/drawing/2010/main" val="0"/>
              </a:ext>
            </a:extLst>
          </a:blip>
          <a:stretch>
            <a:fillRect/>
          </a:stretch>
        </p:blipFill>
        <p:spPr>
          <a:xfrm>
            <a:off x="4584701" y="769936"/>
            <a:ext cx="5340350" cy="5084763"/>
          </a:xfrm>
          <a:prstGeom prst="rect">
            <a:avLst/>
          </a:prstGeom>
        </p:spPr>
      </p:pic>
      <p:sp>
        <p:nvSpPr>
          <p:cNvPr id="3" name="CuadroTexto 2"/>
          <p:cNvSpPr txBox="1"/>
          <p:nvPr/>
        </p:nvSpPr>
        <p:spPr>
          <a:xfrm>
            <a:off x="7366000" y="6324600"/>
            <a:ext cx="4635500" cy="369332"/>
          </a:xfrm>
          <a:prstGeom prst="rect">
            <a:avLst/>
          </a:prstGeom>
          <a:noFill/>
        </p:spPr>
        <p:txBody>
          <a:bodyPr wrap="square" rtlCol="0">
            <a:spAutoFit/>
          </a:bodyPr>
          <a:lstStyle/>
          <a:p>
            <a:r>
              <a:rPr lang="es-ES" dirty="0"/>
              <a:t>Mostrar funcionalidad</a:t>
            </a:r>
            <a:endParaRPr lang="en-US" dirty="0"/>
          </a:p>
        </p:txBody>
      </p:sp>
    </p:spTree>
    <p:extLst>
      <p:ext uri="{BB962C8B-B14F-4D97-AF65-F5344CB8AC3E}">
        <p14:creationId xmlns:p14="http://schemas.microsoft.com/office/powerpoint/2010/main" val="22144925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Primera fase de prototipos</a:t>
            </a:r>
            <a:endParaRPr lang="en-US" dirty="0"/>
          </a:p>
        </p:txBody>
      </p:sp>
      <p:pic>
        <p:nvPicPr>
          <p:cNvPr id="4" name="Marcador de contenido 3">
            <a:extLst>
              <a:ext uri="{FF2B5EF4-FFF2-40B4-BE49-F238E27FC236}">
                <a16:creationId xmlns:a16="http://schemas.microsoft.com/office/drawing/2014/main" xmlns="" id="{8516D402-5A9F-4833-97F9-AB7954101268}"/>
              </a:ext>
            </a:extLst>
          </p:cNvPr>
          <p:cNvPicPr>
            <a:picLocks noChangeAspect="1"/>
          </p:cNvPicPr>
          <p:nvPr/>
        </p:nvPicPr>
        <p:blipFill>
          <a:blip r:embed="rId2"/>
          <a:stretch>
            <a:fillRect/>
          </a:stretch>
        </p:blipFill>
        <p:spPr>
          <a:xfrm>
            <a:off x="3870674" y="1423798"/>
            <a:ext cx="3557535" cy="4010404"/>
          </a:xfrm>
          <a:prstGeom prst="rect">
            <a:avLst/>
          </a:prstGeom>
        </p:spPr>
      </p:pic>
      <p:pic>
        <p:nvPicPr>
          <p:cNvPr id="5" name="Imagen 4">
            <a:extLst>
              <a:ext uri="{FF2B5EF4-FFF2-40B4-BE49-F238E27FC236}">
                <a16:creationId xmlns:a16="http://schemas.microsoft.com/office/drawing/2014/main" xmlns="" id="{553A86C8-D18D-47D3-A16A-39A22456939B}"/>
              </a:ext>
            </a:extLst>
          </p:cNvPr>
          <p:cNvPicPr>
            <a:picLocks noChangeAspect="1"/>
          </p:cNvPicPr>
          <p:nvPr/>
        </p:nvPicPr>
        <p:blipFill>
          <a:blip r:embed="rId3"/>
          <a:stretch>
            <a:fillRect/>
          </a:stretch>
        </p:blipFill>
        <p:spPr>
          <a:xfrm>
            <a:off x="7910087" y="1423798"/>
            <a:ext cx="2869979" cy="4010404"/>
          </a:xfrm>
          <a:prstGeom prst="rect">
            <a:avLst/>
          </a:prstGeom>
        </p:spPr>
      </p:pic>
    </p:spTree>
    <p:extLst>
      <p:ext uri="{BB962C8B-B14F-4D97-AF65-F5344CB8AC3E}">
        <p14:creationId xmlns:p14="http://schemas.microsoft.com/office/powerpoint/2010/main" val="4474744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Segunda fase de prototipos</a:t>
            </a:r>
            <a:endParaRPr lang="en-US" dirty="0"/>
          </a:p>
        </p:txBody>
      </p:sp>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00500" y="519511"/>
            <a:ext cx="3012506" cy="5809833"/>
          </a:xfrm>
          <a:prstGeom prst="rect">
            <a:avLst/>
          </a:prstGeom>
        </p:spPr>
      </p:pic>
      <p:pic>
        <p:nvPicPr>
          <p:cNvPr id="5" name="Imagen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63686" y="595181"/>
            <a:ext cx="4013914" cy="5734163"/>
          </a:xfrm>
          <a:prstGeom prst="rect">
            <a:avLst/>
          </a:prstGeom>
        </p:spPr>
      </p:pic>
    </p:spTree>
    <p:extLst>
      <p:ext uri="{BB962C8B-B14F-4D97-AF65-F5344CB8AC3E}">
        <p14:creationId xmlns:p14="http://schemas.microsoft.com/office/powerpoint/2010/main" val="4239886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1" presetClass="entr" presetSubtype="1"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heel(1)">
                                      <p:cBhvr>
                                        <p:cTn id="11"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MX" dirty="0" smtClean="0"/>
              <a:t>Segunda Presentación </a:t>
            </a:r>
            <a:endParaRPr lang="es-MX" dirty="0"/>
          </a:p>
        </p:txBody>
      </p:sp>
      <p:sp>
        <p:nvSpPr>
          <p:cNvPr id="3" name="Marcador de contenido 2"/>
          <p:cNvSpPr>
            <a:spLocks noGrp="1"/>
          </p:cNvSpPr>
          <p:nvPr>
            <p:ph idx="1"/>
          </p:nvPr>
        </p:nvSpPr>
        <p:spPr/>
        <p:txBody>
          <a:bodyPr/>
          <a:lstStyle/>
          <a:p>
            <a:pPr algn="r"/>
            <a:endParaRPr lang="es-MX" dirty="0" smtClean="0"/>
          </a:p>
          <a:p>
            <a:pPr algn="r"/>
            <a:endParaRPr lang="es-MX" dirty="0"/>
          </a:p>
          <a:p>
            <a:pPr algn="r"/>
            <a:endParaRPr lang="es-MX" dirty="0" smtClean="0"/>
          </a:p>
          <a:p>
            <a:pPr algn="r"/>
            <a:endParaRPr lang="es-MX" dirty="0"/>
          </a:p>
          <a:p>
            <a:pPr algn="r"/>
            <a:endParaRPr lang="es-MX" dirty="0" smtClean="0"/>
          </a:p>
          <a:p>
            <a:pPr algn="r"/>
            <a:endParaRPr lang="es-MX" dirty="0"/>
          </a:p>
          <a:p>
            <a:pPr algn="r"/>
            <a:endParaRPr lang="es-MX" dirty="0" smtClean="0"/>
          </a:p>
          <a:p>
            <a:pPr algn="r"/>
            <a:r>
              <a:rPr lang="es-MX" dirty="0" smtClean="0"/>
              <a:t>Alonso </a:t>
            </a:r>
            <a:r>
              <a:rPr lang="es-MX" dirty="0"/>
              <a:t>Pérez Antonio </a:t>
            </a:r>
          </a:p>
          <a:p>
            <a:pPr algn="r"/>
            <a:r>
              <a:rPr lang="es-MX" dirty="0" smtClean="0"/>
              <a:t>Jiménez </a:t>
            </a:r>
            <a:r>
              <a:rPr lang="es-MX" dirty="0"/>
              <a:t>Rodríguez Lizet </a:t>
            </a:r>
          </a:p>
          <a:p>
            <a:pPr algn="r"/>
            <a:r>
              <a:rPr lang="es-MX" dirty="0" smtClean="0"/>
              <a:t>Larios </a:t>
            </a:r>
            <a:r>
              <a:rPr lang="es-MX" dirty="0"/>
              <a:t>Soto Kay </a:t>
            </a:r>
          </a:p>
          <a:p>
            <a:pPr algn="r"/>
            <a:r>
              <a:rPr lang="es-MX" dirty="0" smtClean="0"/>
              <a:t>Téllez </a:t>
            </a:r>
            <a:r>
              <a:rPr lang="es-MX" dirty="0"/>
              <a:t>González Kevin</a:t>
            </a:r>
          </a:p>
        </p:txBody>
      </p:sp>
      <p:pic>
        <p:nvPicPr>
          <p:cNvPr id="4" name="Imagen 3" descr="LogoPetSitti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89645" y="1055765"/>
            <a:ext cx="3633045" cy="2368663"/>
          </a:xfrm>
          <a:prstGeom prst="rect">
            <a:avLst/>
          </a:prstGeom>
          <a:noFill/>
          <a:ln>
            <a:noFill/>
          </a:ln>
        </p:spPr>
      </p:pic>
    </p:spTree>
    <p:extLst>
      <p:ext uri="{BB962C8B-B14F-4D97-AF65-F5344CB8AC3E}">
        <p14:creationId xmlns:p14="http://schemas.microsoft.com/office/powerpoint/2010/main" val="35146242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MX" sz="2800" dirty="0"/>
              <a:t>Matriz de responsabilidades</a:t>
            </a:r>
            <a:r>
              <a:rPr lang="es-MX" dirty="0"/>
              <a:t/>
            </a:r>
            <a:br>
              <a:rPr lang="es-MX" dirty="0"/>
            </a:br>
            <a:endParaRPr lang="es-MX" dirty="0"/>
          </a:p>
        </p:txBody>
      </p:sp>
      <p:pic>
        <p:nvPicPr>
          <p:cNvPr id="6" name="Imagen 5"/>
          <p:cNvPicPr>
            <a:picLocks noChangeAspect="1"/>
          </p:cNvPicPr>
          <p:nvPr/>
        </p:nvPicPr>
        <p:blipFill>
          <a:blip r:embed="rId2"/>
          <a:stretch>
            <a:fillRect/>
          </a:stretch>
        </p:blipFill>
        <p:spPr>
          <a:xfrm>
            <a:off x="3824287" y="2417953"/>
            <a:ext cx="7746793" cy="1671447"/>
          </a:xfrm>
          <a:prstGeom prst="rect">
            <a:avLst/>
          </a:prstGeom>
        </p:spPr>
      </p:pic>
      <p:pic>
        <p:nvPicPr>
          <p:cNvPr id="7" name="Imagen 6" descr="LogoPetSitti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387755" y="284353"/>
            <a:ext cx="1148080" cy="706755"/>
          </a:xfrm>
          <a:prstGeom prst="rect">
            <a:avLst/>
          </a:prstGeom>
          <a:noFill/>
          <a:ln>
            <a:noFill/>
          </a:ln>
        </p:spPr>
      </p:pic>
    </p:spTree>
    <p:extLst>
      <p:ext uri="{BB962C8B-B14F-4D97-AF65-F5344CB8AC3E}">
        <p14:creationId xmlns:p14="http://schemas.microsoft.com/office/powerpoint/2010/main" val="16607731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pPr algn="ctr"/>
            <a:r>
              <a:rPr lang="es-MX" sz="2800" dirty="0"/>
              <a:t>Matriz de responsabilidades</a:t>
            </a:r>
          </a:p>
        </p:txBody>
      </p:sp>
      <p:pic>
        <p:nvPicPr>
          <p:cNvPr id="4" name="Marcador de contenido 3"/>
          <p:cNvPicPr>
            <a:picLocks noGrp="1" noChangeAspect="1"/>
          </p:cNvPicPr>
          <p:nvPr>
            <p:ph idx="1"/>
          </p:nvPr>
        </p:nvPicPr>
        <p:blipFill>
          <a:blip r:embed="rId2"/>
          <a:stretch>
            <a:fillRect/>
          </a:stretch>
        </p:blipFill>
        <p:spPr>
          <a:xfrm>
            <a:off x="4640956" y="472926"/>
            <a:ext cx="5099944" cy="5903003"/>
          </a:xfrm>
          <a:prstGeom prst="rect">
            <a:avLst/>
          </a:prstGeom>
        </p:spPr>
      </p:pic>
      <p:pic>
        <p:nvPicPr>
          <p:cNvPr id="5" name="Imagen 4" descr="LogoPetSitti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387755" y="284353"/>
            <a:ext cx="1148080" cy="706755"/>
          </a:xfrm>
          <a:prstGeom prst="rect">
            <a:avLst/>
          </a:prstGeom>
          <a:noFill/>
          <a:ln>
            <a:noFill/>
          </a:ln>
        </p:spPr>
      </p:pic>
    </p:spTree>
    <p:extLst>
      <p:ext uri="{BB962C8B-B14F-4D97-AF65-F5344CB8AC3E}">
        <p14:creationId xmlns:p14="http://schemas.microsoft.com/office/powerpoint/2010/main" val="34671127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MX" dirty="0"/>
              <a:t>Objetivo</a:t>
            </a:r>
          </a:p>
        </p:txBody>
      </p:sp>
      <p:sp>
        <p:nvSpPr>
          <p:cNvPr id="3" name="Marcador de contenido 2"/>
          <p:cNvSpPr>
            <a:spLocks noGrp="1"/>
          </p:cNvSpPr>
          <p:nvPr>
            <p:ph idx="1"/>
          </p:nvPr>
        </p:nvSpPr>
        <p:spPr/>
        <p:txBody>
          <a:bodyPr>
            <a:normAutofit/>
          </a:bodyPr>
          <a:lstStyle/>
          <a:p>
            <a:pPr marL="0" indent="0" algn="just">
              <a:buNone/>
            </a:pPr>
            <a:r>
              <a:rPr lang="es-MX" sz="3600" dirty="0">
                <a:solidFill>
                  <a:schemeClr val="tx1"/>
                </a:solidFill>
              </a:rPr>
              <a:t>Crear un dispensador de alimento para mascotas con el fin de llenar el plato de comida de la mascota con base en el tipo de mascota, raza, edad, tamaño y peso de forma automática.</a:t>
            </a:r>
          </a:p>
        </p:txBody>
      </p:sp>
      <p:pic>
        <p:nvPicPr>
          <p:cNvPr id="4" name="Imagen 3" descr="LogoPetSitti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387755" y="284353"/>
            <a:ext cx="1148080" cy="706755"/>
          </a:xfrm>
          <a:prstGeom prst="rect">
            <a:avLst/>
          </a:prstGeom>
          <a:noFill/>
          <a:ln>
            <a:noFill/>
          </a:ln>
        </p:spPr>
      </p:pic>
    </p:spTree>
    <p:extLst>
      <p:ext uri="{BB962C8B-B14F-4D97-AF65-F5344CB8AC3E}">
        <p14:creationId xmlns:p14="http://schemas.microsoft.com/office/powerpoint/2010/main" val="40515396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S" dirty="0"/>
              <a:t>Plan de Adquisición</a:t>
            </a:r>
            <a:r>
              <a:rPr lang="es-MX" dirty="0"/>
              <a:t/>
            </a:r>
            <a:br>
              <a:rPr lang="es-MX" dirty="0"/>
            </a:br>
            <a:endParaRPr lang="es-MX" dirty="0"/>
          </a:p>
        </p:txBody>
      </p:sp>
      <p:pic>
        <p:nvPicPr>
          <p:cNvPr id="4" name="Imagen 3"/>
          <p:cNvPicPr>
            <a:picLocks noChangeAspect="1"/>
          </p:cNvPicPr>
          <p:nvPr/>
        </p:nvPicPr>
        <p:blipFill>
          <a:blip r:embed="rId2"/>
          <a:stretch>
            <a:fillRect/>
          </a:stretch>
        </p:blipFill>
        <p:spPr>
          <a:xfrm>
            <a:off x="3608387" y="972045"/>
            <a:ext cx="8124825" cy="4752975"/>
          </a:xfrm>
          <a:prstGeom prst="rect">
            <a:avLst/>
          </a:prstGeom>
        </p:spPr>
      </p:pic>
    </p:spTree>
    <p:extLst>
      <p:ext uri="{BB962C8B-B14F-4D97-AF65-F5344CB8AC3E}">
        <p14:creationId xmlns:p14="http://schemas.microsoft.com/office/powerpoint/2010/main" val="16762662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S" dirty="0"/>
              <a:t>Plan de Adquisición</a:t>
            </a:r>
            <a:endParaRPr lang="es-MX" dirty="0"/>
          </a:p>
        </p:txBody>
      </p:sp>
      <p:pic>
        <p:nvPicPr>
          <p:cNvPr id="4" name="Imagen 3"/>
          <p:cNvPicPr>
            <a:picLocks noChangeAspect="1"/>
          </p:cNvPicPr>
          <p:nvPr/>
        </p:nvPicPr>
        <p:blipFill>
          <a:blip r:embed="rId2"/>
          <a:stretch>
            <a:fillRect/>
          </a:stretch>
        </p:blipFill>
        <p:spPr>
          <a:xfrm>
            <a:off x="3592512" y="857440"/>
            <a:ext cx="8105775" cy="5133975"/>
          </a:xfrm>
          <a:prstGeom prst="rect">
            <a:avLst/>
          </a:prstGeom>
        </p:spPr>
      </p:pic>
    </p:spTree>
    <p:extLst>
      <p:ext uri="{BB962C8B-B14F-4D97-AF65-F5344CB8AC3E}">
        <p14:creationId xmlns:p14="http://schemas.microsoft.com/office/powerpoint/2010/main" val="25700280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50801" y="1073037"/>
            <a:ext cx="2947482" cy="4601183"/>
          </a:xfrm>
        </p:spPr>
        <p:txBody>
          <a:bodyPr/>
          <a:lstStyle/>
          <a:p>
            <a:pPr algn="ctr"/>
            <a:r>
              <a:rPr lang="es-MX" dirty="0" smtClean="0"/>
              <a:t>Segunda Presentación </a:t>
            </a:r>
            <a:endParaRPr lang="es-MX" dirty="0"/>
          </a:p>
        </p:txBody>
      </p:sp>
      <p:pic>
        <p:nvPicPr>
          <p:cNvPr id="4" name="Imagen 3" descr="LogoPetSitti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387755" y="284353"/>
            <a:ext cx="1148080" cy="706755"/>
          </a:xfrm>
          <a:prstGeom prst="rect">
            <a:avLst/>
          </a:prstGeom>
          <a:noFill/>
          <a:ln>
            <a:noFill/>
          </a:ln>
        </p:spPr>
      </p:pic>
      <p:sp>
        <p:nvSpPr>
          <p:cNvPr id="5" name="Marcador de contenido 2"/>
          <p:cNvSpPr>
            <a:spLocks noGrp="1"/>
          </p:cNvSpPr>
          <p:nvPr>
            <p:ph idx="1"/>
          </p:nvPr>
        </p:nvSpPr>
        <p:spPr>
          <a:xfrm>
            <a:off x="3869268" y="864108"/>
            <a:ext cx="7315200" cy="5120640"/>
          </a:xfrm>
        </p:spPr>
        <p:txBody>
          <a:bodyPr>
            <a:normAutofit/>
          </a:bodyPr>
          <a:lstStyle/>
          <a:p>
            <a:pPr marL="0" indent="0" algn="ctr">
              <a:buNone/>
            </a:pPr>
            <a:r>
              <a:rPr lang="es-MX" sz="5400" b="1" dirty="0" smtClean="0"/>
              <a:t>APLICACIÓN DE ESCRITORIO</a:t>
            </a:r>
            <a:endParaRPr lang="es-MX" sz="5400" b="1" dirty="0"/>
          </a:p>
        </p:txBody>
      </p:sp>
    </p:spTree>
    <p:extLst>
      <p:ext uri="{BB962C8B-B14F-4D97-AF65-F5344CB8AC3E}">
        <p14:creationId xmlns:p14="http://schemas.microsoft.com/office/powerpoint/2010/main" val="105427896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MX" dirty="0" smtClean="0"/>
              <a:t>APLICACIÓN DE ESCRITORIO</a:t>
            </a:r>
            <a:endParaRPr lang="es-MX" dirty="0"/>
          </a:p>
        </p:txBody>
      </p:sp>
      <p:pic>
        <p:nvPicPr>
          <p:cNvPr id="4" name="Imagen 3"/>
          <p:cNvPicPr>
            <a:picLocks noChangeAspect="1"/>
          </p:cNvPicPr>
          <p:nvPr/>
        </p:nvPicPr>
        <p:blipFill rotWithShape="1">
          <a:blip r:embed="rId2"/>
          <a:srcRect l="369" t="86" r="1147" b="628"/>
          <a:stretch/>
        </p:blipFill>
        <p:spPr>
          <a:xfrm>
            <a:off x="3721100" y="818310"/>
            <a:ext cx="7912100" cy="5212236"/>
          </a:xfrm>
          <a:prstGeom prst="rect">
            <a:avLst/>
          </a:prstGeom>
        </p:spPr>
      </p:pic>
    </p:spTree>
    <p:extLst>
      <p:ext uri="{BB962C8B-B14F-4D97-AF65-F5344CB8AC3E}">
        <p14:creationId xmlns:p14="http://schemas.microsoft.com/office/powerpoint/2010/main" val="80916802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MX" dirty="0"/>
              <a:t>APLICACIÓN DE ESCRITORIO</a:t>
            </a:r>
          </a:p>
        </p:txBody>
      </p:sp>
      <p:pic>
        <p:nvPicPr>
          <p:cNvPr id="4" name="Imagen 3"/>
          <p:cNvPicPr>
            <a:picLocks noChangeAspect="1"/>
          </p:cNvPicPr>
          <p:nvPr/>
        </p:nvPicPr>
        <p:blipFill>
          <a:blip r:embed="rId2"/>
          <a:stretch>
            <a:fillRect/>
          </a:stretch>
        </p:blipFill>
        <p:spPr>
          <a:xfrm>
            <a:off x="3643312" y="800290"/>
            <a:ext cx="8105775" cy="5248275"/>
          </a:xfrm>
          <a:prstGeom prst="rect">
            <a:avLst/>
          </a:prstGeom>
        </p:spPr>
      </p:pic>
    </p:spTree>
    <p:extLst>
      <p:ext uri="{BB962C8B-B14F-4D97-AF65-F5344CB8AC3E}">
        <p14:creationId xmlns:p14="http://schemas.microsoft.com/office/powerpoint/2010/main" val="156637366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MX" dirty="0"/>
              <a:t>APLICACIÓN DE ESCRITORIO</a:t>
            </a:r>
          </a:p>
        </p:txBody>
      </p:sp>
      <p:pic>
        <p:nvPicPr>
          <p:cNvPr id="4" name="Imagen 3"/>
          <p:cNvPicPr>
            <a:picLocks noChangeAspect="1"/>
          </p:cNvPicPr>
          <p:nvPr/>
        </p:nvPicPr>
        <p:blipFill>
          <a:blip r:embed="rId2"/>
          <a:stretch>
            <a:fillRect/>
          </a:stretch>
        </p:blipFill>
        <p:spPr>
          <a:xfrm>
            <a:off x="3712436" y="871842"/>
            <a:ext cx="8035063" cy="4853178"/>
          </a:xfrm>
          <a:prstGeom prst="rect">
            <a:avLst/>
          </a:prstGeom>
        </p:spPr>
      </p:pic>
    </p:spTree>
    <p:extLst>
      <p:ext uri="{BB962C8B-B14F-4D97-AF65-F5344CB8AC3E}">
        <p14:creationId xmlns:p14="http://schemas.microsoft.com/office/powerpoint/2010/main" val="22849921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MX" dirty="0"/>
              <a:t>APLICACIÓN DE ESCRITORIO</a:t>
            </a:r>
          </a:p>
        </p:txBody>
      </p:sp>
      <p:pic>
        <p:nvPicPr>
          <p:cNvPr id="4" name="Imagen 3"/>
          <p:cNvPicPr>
            <a:picLocks noChangeAspect="1"/>
          </p:cNvPicPr>
          <p:nvPr/>
        </p:nvPicPr>
        <p:blipFill>
          <a:blip r:embed="rId2"/>
          <a:stretch>
            <a:fillRect/>
          </a:stretch>
        </p:blipFill>
        <p:spPr>
          <a:xfrm>
            <a:off x="3886385" y="1175791"/>
            <a:ext cx="7776977" cy="4497274"/>
          </a:xfrm>
          <a:prstGeom prst="rect">
            <a:avLst/>
          </a:prstGeom>
        </p:spPr>
      </p:pic>
    </p:spTree>
    <p:extLst>
      <p:ext uri="{BB962C8B-B14F-4D97-AF65-F5344CB8AC3E}">
        <p14:creationId xmlns:p14="http://schemas.microsoft.com/office/powerpoint/2010/main" val="33916233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MX" dirty="0"/>
              <a:t>Alcance  </a:t>
            </a:r>
          </a:p>
        </p:txBody>
      </p:sp>
      <p:sp>
        <p:nvSpPr>
          <p:cNvPr id="3" name="Marcador de contenido 2"/>
          <p:cNvSpPr>
            <a:spLocks noGrp="1"/>
          </p:cNvSpPr>
          <p:nvPr>
            <p:ph idx="1"/>
          </p:nvPr>
        </p:nvSpPr>
        <p:spPr>
          <a:xfrm>
            <a:off x="3711086" y="1123837"/>
            <a:ext cx="7824749" cy="5120640"/>
          </a:xfrm>
        </p:spPr>
        <p:txBody>
          <a:bodyPr>
            <a:noAutofit/>
          </a:bodyPr>
          <a:lstStyle/>
          <a:p>
            <a:pPr algn="just"/>
            <a:r>
              <a:rPr lang="es-MX" sz="3200" dirty="0">
                <a:solidFill>
                  <a:schemeClr val="tx1"/>
                </a:solidFill>
              </a:rPr>
              <a:t>El dispensador de alimento para mascota va dirigido a perros, gatos, conejos, y algunos roedores el cual tiene como objetivo principal llenar el plato de comida vertiendo la cantidad exacta que la mascota necesita dependiendo del tipo, raza y edad, esta acción será llevada a cabo en una hora especificada por el usuario y además el dispensador podrá enviar una notificación cuando el alimento este por acabarse, como también se le podrá notificar al usuario cuando sea necesario actualizar la información de su mascota. </a:t>
            </a:r>
          </a:p>
        </p:txBody>
      </p:sp>
      <p:pic>
        <p:nvPicPr>
          <p:cNvPr id="4" name="Imagen 3" descr="LogoPetSitti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387755" y="284353"/>
            <a:ext cx="1148080" cy="706755"/>
          </a:xfrm>
          <a:prstGeom prst="rect">
            <a:avLst/>
          </a:prstGeom>
          <a:noFill/>
          <a:ln>
            <a:noFill/>
          </a:ln>
        </p:spPr>
      </p:pic>
    </p:spTree>
    <p:extLst>
      <p:ext uri="{BB962C8B-B14F-4D97-AF65-F5344CB8AC3E}">
        <p14:creationId xmlns:p14="http://schemas.microsoft.com/office/powerpoint/2010/main" val="1483799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6DD0CCDB-ED29-45B3-A52F-0E5ED0E6982C}"/>
              </a:ext>
            </a:extLst>
          </p:cNvPr>
          <p:cNvSpPr>
            <a:spLocks noGrp="1"/>
          </p:cNvSpPr>
          <p:nvPr>
            <p:ph type="title"/>
          </p:nvPr>
        </p:nvSpPr>
        <p:spPr/>
        <p:txBody>
          <a:bodyPr/>
          <a:lstStyle/>
          <a:p>
            <a:r>
              <a:rPr lang="es-ES" dirty="0"/>
              <a:t>EDT</a:t>
            </a:r>
          </a:p>
        </p:txBody>
      </p:sp>
      <p:pic>
        <p:nvPicPr>
          <p:cNvPr id="4" name="Marcador de contenido 3">
            <a:extLst>
              <a:ext uri="{FF2B5EF4-FFF2-40B4-BE49-F238E27FC236}">
                <a16:creationId xmlns:a16="http://schemas.microsoft.com/office/drawing/2014/main" xmlns="" id="{3D3EE946-B0C3-4E0A-828A-47549D76057D}"/>
              </a:ext>
            </a:extLst>
          </p:cNvPr>
          <p:cNvPicPr>
            <a:picLocks noGrp="1"/>
          </p:cNvPicPr>
          <p:nvPr>
            <p:ph idx="1"/>
          </p:nvPr>
        </p:nvPicPr>
        <p:blipFill>
          <a:blip r:embed="rId2"/>
          <a:stretch>
            <a:fillRect/>
          </a:stretch>
        </p:blipFill>
        <p:spPr>
          <a:xfrm>
            <a:off x="3620531" y="1628514"/>
            <a:ext cx="7983537" cy="3591827"/>
          </a:xfrm>
          <a:prstGeom prst="rect">
            <a:avLst/>
          </a:prstGeom>
        </p:spPr>
      </p:pic>
    </p:spTree>
    <p:extLst>
      <p:ext uri="{BB962C8B-B14F-4D97-AF65-F5344CB8AC3E}">
        <p14:creationId xmlns:p14="http://schemas.microsoft.com/office/powerpoint/2010/main" val="28373218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MX" sz="3200" dirty="0"/>
              <a:t>Requerimientos</a:t>
            </a:r>
          </a:p>
        </p:txBody>
      </p:sp>
      <p:sp>
        <p:nvSpPr>
          <p:cNvPr id="3" name="Marcador de contenido 2"/>
          <p:cNvSpPr>
            <a:spLocks noGrp="1"/>
          </p:cNvSpPr>
          <p:nvPr>
            <p:ph idx="1"/>
          </p:nvPr>
        </p:nvSpPr>
        <p:spPr/>
        <p:txBody>
          <a:bodyPr>
            <a:noAutofit/>
          </a:bodyPr>
          <a:lstStyle/>
          <a:p>
            <a:pPr lvl="0" algn="just"/>
            <a:r>
              <a:rPr lang="es-MX" dirty="0">
                <a:solidFill>
                  <a:schemeClr val="tx1"/>
                </a:solidFill>
              </a:rPr>
              <a:t>Registrar mascota.</a:t>
            </a:r>
          </a:p>
          <a:p>
            <a:pPr lvl="0" algn="just"/>
            <a:r>
              <a:rPr lang="es-MX" dirty="0">
                <a:solidFill>
                  <a:schemeClr val="tx1"/>
                </a:solidFill>
              </a:rPr>
              <a:t>Modificar datos de la mascota.</a:t>
            </a:r>
          </a:p>
          <a:p>
            <a:pPr lvl="0" algn="just"/>
            <a:r>
              <a:rPr lang="es-MX" dirty="0">
                <a:solidFill>
                  <a:schemeClr val="tx1"/>
                </a:solidFill>
              </a:rPr>
              <a:t>Eliminar datos de la mascota.</a:t>
            </a:r>
          </a:p>
          <a:p>
            <a:pPr lvl="0" algn="just"/>
            <a:r>
              <a:rPr lang="es-MX" dirty="0">
                <a:solidFill>
                  <a:schemeClr val="tx1"/>
                </a:solidFill>
              </a:rPr>
              <a:t>Mostrar datos de la mascota.</a:t>
            </a:r>
          </a:p>
          <a:p>
            <a:pPr lvl="0" algn="just"/>
            <a:r>
              <a:rPr lang="es-MX" dirty="0">
                <a:solidFill>
                  <a:schemeClr val="tx1"/>
                </a:solidFill>
              </a:rPr>
              <a:t>Mostrar información precargada a seleccionar.</a:t>
            </a:r>
          </a:p>
          <a:p>
            <a:pPr lvl="0" algn="just"/>
            <a:r>
              <a:rPr lang="es-MX" dirty="0">
                <a:solidFill>
                  <a:schemeClr val="tx1"/>
                </a:solidFill>
              </a:rPr>
              <a:t>Seleccionar datos sobre la mascota.</a:t>
            </a:r>
          </a:p>
          <a:p>
            <a:pPr lvl="0" algn="just"/>
            <a:r>
              <a:rPr lang="es-MX" dirty="0">
                <a:solidFill>
                  <a:schemeClr val="tx1"/>
                </a:solidFill>
              </a:rPr>
              <a:t>Envía datos al dispositivo.</a:t>
            </a:r>
          </a:p>
          <a:p>
            <a:pPr lvl="0" algn="just"/>
            <a:r>
              <a:rPr lang="es-MX" dirty="0">
                <a:solidFill>
                  <a:schemeClr val="tx1"/>
                </a:solidFill>
              </a:rPr>
              <a:t>Envía notificación para actualizar datos de la mascota.</a:t>
            </a:r>
          </a:p>
          <a:p>
            <a:pPr lvl="0" algn="just"/>
            <a:r>
              <a:rPr lang="es-MX" dirty="0">
                <a:solidFill>
                  <a:schemeClr val="tx1"/>
                </a:solidFill>
              </a:rPr>
              <a:t>Envía notificación de aviso cuando haya poca cantidad de alimento.</a:t>
            </a:r>
          </a:p>
          <a:p>
            <a:pPr lvl="0" algn="just"/>
            <a:r>
              <a:rPr lang="es-MX" dirty="0">
                <a:solidFill>
                  <a:schemeClr val="tx1"/>
                </a:solidFill>
              </a:rPr>
              <a:t>Dispensar la cantidad de alimento a soltar.</a:t>
            </a:r>
          </a:p>
          <a:p>
            <a:pPr lvl="0" algn="just"/>
            <a:r>
              <a:rPr lang="es-MX" dirty="0">
                <a:solidFill>
                  <a:schemeClr val="tx1"/>
                </a:solidFill>
              </a:rPr>
              <a:t>Llenar el plato de comida de la mascota.</a:t>
            </a:r>
          </a:p>
          <a:p>
            <a:pPr lvl="0" algn="just"/>
            <a:r>
              <a:rPr lang="es-MX" dirty="0">
                <a:solidFill>
                  <a:schemeClr val="tx1"/>
                </a:solidFill>
              </a:rPr>
              <a:t>Abrir puerta del alimento.</a:t>
            </a:r>
          </a:p>
          <a:p>
            <a:pPr lvl="0" algn="just"/>
            <a:r>
              <a:rPr lang="es-MX" dirty="0">
                <a:solidFill>
                  <a:schemeClr val="tx1"/>
                </a:solidFill>
              </a:rPr>
              <a:t>Cerrar puerta del alimento.</a:t>
            </a:r>
          </a:p>
          <a:p>
            <a:pPr lvl="0" algn="just"/>
            <a:r>
              <a:rPr lang="es-MX" dirty="0">
                <a:solidFill>
                  <a:schemeClr val="tx1"/>
                </a:solidFill>
              </a:rPr>
              <a:t>Detectar insuficiencia de alimento del dispensador.</a:t>
            </a:r>
          </a:p>
        </p:txBody>
      </p:sp>
      <p:pic>
        <p:nvPicPr>
          <p:cNvPr id="4" name="Imagen 3" descr="LogoPetSitti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387755" y="284353"/>
            <a:ext cx="1148080" cy="706755"/>
          </a:xfrm>
          <a:prstGeom prst="rect">
            <a:avLst/>
          </a:prstGeom>
          <a:noFill/>
          <a:ln>
            <a:noFill/>
          </a:ln>
        </p:spPr>
      </p:pic>
    </p:spTree>
    <p:extLst>
      <p:ext uri="{BB962C8B-B14F-4D97-AF65-F5344CB8AC3E}">
        <p14:creationId xmlns:p14="http://schemas.microsoft.com/office/powerpoint/2010/main" val="2948845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Metodología</a:t>
            </a:r>
            <a:endParaRPr lang="en-US" dirty="0"/>
          </a:p>
        </p:txBody>
      </p:sp>
      <p:sp>
        <p:nvSpPr>
          <p:cNvPr id="3" name="Marcador de contenido 2"/>
          <p:cNvSpPr>
            <a:spLocks noGrp="1"/>
          </p:cNvSpPr>
          <p:nvPr>
            <p:ph idx="1"/>
          </p:nvPr>
        </p:nvSpPr>
        <p:spPr/>
        <p:txBody>
          <a:bodyPr>
            <a:normAutofit/>
          </a:bodyPr>
          <a:lstStyle/>
          <a:p>
            <a:pPr algn="just"/>
            <a:r>
              <a:rPr lang="en-US" sz="2800" dirty="0">
                <a:solidFill>
                  <a:schemeClr val="tx1"/>
                </a:solidFill>
              </a:rPr>
              <a:t>SCRUM</a:t>
            </a:r>
          </a:p>
          <a:p>
            <a:pPr marL="0" indent="0" algn="just">
              <a:buNone/>
            </a:pPr>
            <a:r>
              <a:rPr lang="en-US" sz="2800" dirty="0">
                <a:solidFill>
                  <a:schemeClr val="tx1"/>
                </a:solidFill>
              </a:rPr>
              <a:t>Es una </a:t>
            </a:r>
            <a:r>
              <a:rPr lang="es-MX" sz="2800" dirty="0">
                <a:solidFill>
                  <a:schemeClr val="tx1"/>
                </a:solidFill>
              </a:rPr>
              <a:t>metodología</a:t>
            </a:r>
            <a:r>
              <a:rPr lang="en-US" sz="2800" dirty="0">
                <a:solidFill>
                  <a:schemeClr val="tx1"/>
                </a:solidFill>
              </a:rPr>
              <a:t> ágil  que permite realizar proyectos de software de manera más rapida y eficente.</a:t>
            </a:r>
          </a:p>
          <a:p>
            <a:pPr algn="just"/>
            <a:r>
              <a:rPr lang="en-US" sz="2800" dirty="0">
                <a:solidFill>
                  <a:schemeClr val="tx1"/>
                </a:solidFill>
              </a:rPr>
              <a:t>Beneficious</a:t>
            </a:r>
          </a:p>
          <a:p>
            <a:pPr marL="0" indent="0" algn="just">
              <a:buNone/>
            </a:pPr>
            <a:endParaRPr lang="en-US" sz="2800" dirty="0">
              <a:solidFill>
                <a:schemeClr val="tx1"/>
              </a:solidFill>
            </a:endParaRPr>
          </a:p>
          <a:p>
            <a:pPr lvl="1" algn="just"/>
            <a:r>
              <a:rPr lang="es-MX" sz="2800" dirty="0">
                <a:solidFill>
                  <a:schemeClr val="tx1"/>
                </a:solidFill>
              </a:rPr>
              <a:t>Flexibilidad a cambios</a:t>
            </a:r>
          </a:p>
          <a:p>
            <a:pPr lvl="1" algn="just"/>
            <a:r>
              <a:rPr lang="es-MX" sz="2800" dirty="0">
                <a:solidFill>
                  <a:schemeClr val="tx1"/>
                </a:solidFill>
              </a:rPr>
              <a:t>Mayor calidad del software</a:t>
            </a:r>
          </a:p>
          <a:p>
            <a:pPr lvl="1" algn="just"/>
            <a:r>
              <a:rPr lang="es-MX" sz="2800" dirty="0">
                <a:solidFill>
                  <a:schemeClr val="tx1"/>
                </a:solidFill>
              </a:rPr>
              <a:t>Predicciones de tiempos</a:t>
            </a:r>
          </a:p>
          <a:p>
            <a:pPr lvl="1" algn="just"/>
            <a:r>
              <a:rPr lang="es-MX" sz="2800" dirty="0">
                <a:solidFill>
                  <a:schemeClr val="tx1"/>
                </a:solidFill>
              </a:rPr>
              <a:t>Reducción de riesgos</a:t>
            </a:r>
          </a:p>
        </p:txBody>
      </p:sp>
      <p:pic>
        <p:nvPicPr>
          <p:cNvPr id="4" name="Imagen 3" descr="LogoPetSitti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387755" y="284353"/>
            <a:ext cx="1148080" cy="706755"/>
          </a:xfrm>
          <a:prstGeom prst="rect">
            <a:avLst/>
          </a:prstGeom>
          <a:noFill/>
          <a:ln>
            <a:noFill/>
          </a:ln>
        </p:spPr>
      </p:pic>
    </p:spTree>
    <p:extLst>
      <p:ext uri="{BB962C8B-B14F-4D97-AF65-F5344CB8AC3E}">
        <p14:creationId xmlns:p14="http://schemas.microsoft.com/office/powerpoint/2010/main" val="4454558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MX" dirty="0"/>
              <a:t>Costos Fabricación</a:t>
            </a:r>
          </a:p>
        </p:txBody>
      </p:sp>
      <p:graphicFrame>
        <p:nvGraphicFramePr>
          <p:cNvPr id="4" name="Marcador de contenido 3"/>
          <p:cNvGraphicFramePr>
            <a:graphicFrameLocks noGrp="1"/>
          </p:cNvGraphicFramePr>
          <p:nvPr>
            <p:ph idx="1"/>
            <p:extLst>
              <p:ext uri="{D42A27DB-BD31-4B8C-83A1-F6EECF244321}">
                <p14:modId xmlns:p14="http://schemas.microsoft.com/office/powerpoint/2010/main" val="3935201326"/>
              </p:ext>
            </p:extLst>
          </p:nvPr>
        </p:nvGraphicFramePr>
        <p:xfrm>
          <a:off x="3949700" y="993083"/>
          <a:ext cx="6911975" cy="4862690"/>
        </p:xfrm>
        <a:graphic>
          <a:graphicData uri="http://schemas.openxmlformats.org/drawingml/2006/table">
            <a:tbl>
              <a:tblPr firstRow="1" firstCol="1" bandRow="1">
                <a:tableStyleId>{5C22544A-7EE6-4342-B048-85BDC9FD1C3A}</a:tableStyleId>
              </a:tblPr>
              <a:tblGrid>
                <a:gridCol w="1759943">
                  <a:extLst>
                    <a:ext uri="{9D8B030D-6E8A-4147-A177-3AD203B41FA5}">
                      <a16:colId xmlns:a16="http://schemas.microsoft.com/office/drawing/2014/main" xmlns="" val="20000"/>
                    </a:ext>
                  </a:extLst>
                </a:gridCol>
                <a:gridCol w="3724360">
                  <a:extLst>
                    <a:ext uri="{9D8B030D-6E8A-4147-A177-3AD203B41FA5}">
                      <a16:colId xmlns:a16="http://schemas.microsoft.com/office/drawing/2014/main" xmlns="" val="20001"/>
                    </a:ext>
                  </a:extLst>
                </a:gridCol>
                <a:gridCol w="1427672">
                  <a:extLst>
                    <a:ext uri="{9D8B030D-6E8A-4147-A177-3AD203B41FA5}">
                      <a16:colId xmlns:a16="http://schemas.microsoft.com/office/drawing/2014/main" xmlns="" val="20002"/>
                    </a:ext>
                  </a:extLst>
                </a:gridCol>
              </a:tblGrid>
              <a:tr h="302460">
                <a:tc>
                  <a:txBody>
                    <a:bodyPr/>
                    <a:lstStyle/>
                    <a:p>
                      <a:pPr algn="ctr">
                        <a:lnSpc>
                          <a:spcPct val="107000"/>
                        </a:lnSpc>
                        <a:spcAft>
                          <a:spcPts val="600"/>
                        </a:spcAft>
                      </a:pPr>
                      <a:r>
                        <a:rPr lang="es-MX" sz="1200" dirty="0">
                          <a:effectLst/>
                        </a:rPr>
                        <a:t>Tipo de Recurso</a:t>
                      </a:r>
                      <a:endParaRPr lang="es-MX" sz="1200" dirty="0">
                        <a:effectLst/>
                        <a:latin typeface="Century Gothic" panose="020B0502020202020204" pitchFamily="34" charset="0"/>
                        <a:ea typeface="STKaiti"/>
                        <a:cs typeface="Tahoma" panose="020B0604030504040204" pitchFamily="34" charset="0"/>
                      </a:endParaRPr>
                    </a:p>
                  </a:txBody>
                  <a:tcPr marL="68580" marR="68580" marT="0" marB="0" anchor="ctr"/>
                </a:tc>
                <a:tc>
                  <a:txBody>
                    <a:bodyPr/>
                    <a:lstStyle/>
                    <a:p>
                      <a:pPr algn="ctr">
                        <a:lnSpc>
                          <a:spcPct val="107000"/>
                        </a:lnSpc>
                        <a:spcAft>
                          <a:spcPts val="600"/>
                        </a:spcAft>
                      </a:pPr>
                      <a:r>
                        <a:rPr lang="es-MX" sz="1200" dirty="0">
                          <a:effectLst/>
                        </a:rPr>
                        <a:t>Descripción</a:t>
                      </a:r>
                      <a:endParaRPr lang="es-MX" sz="1200" dirty="0">
                        <a:effectLst/>
                        <a:latin typeface="Century Gothic" panose="020B0502020202020204" pitchFamily="34" charset="0"/>
                        <a:ea typeface="STKaiti"/>
                        <a:cs typeface="Tahoma" panose="020B0604030504040204" pitchFamily="34" charset="0"/>
                      </a:endParaRPr>
                    </a:p>
                  </a:txBody>
                  <a:tcPr marL="68580" marR="68580" marT="0" marB="0" anchor="ctr"/>
                </a:tc>
                <a:tc>
                  <a:txBody>
                    <a:bodyPr/>
                    <a:lstStyle/>
                    <a:p>
                      <a:pPr algn="ctr">
                        <a:lnSpc>
                          <a:spcPct val="107000"/>
                        </a:lnSpc>
                        <a:spcAft>
                          <a:spcPts val="600"/>
                        </a:spcAft>
                      </a:pPr>
                      <a:r>
                        <a:rPr lang="es-MX" sz="1200">
                          <a:effectLst/>
                        </a:rPr>
                        <a:t>Precio</a:t>
                      </a:r>
                      <a:endParaRPr lang="es-MX" sz="1200">
                        <a:effectLst/>
                        <a:latin typeface="Century Gothic" panose="020B0502020202020204" pitchFamily="34" charset="0"/>
                        <a:ea typeface="STKaiti"/>
                        <a:cs typeface="Tahoma" panose="020B0604030504040204" pitchFamily="34" charset="0"/>
                      </a:endParaRPr>
                    </a:p>
                  </a:txBody>
                  <a:tcPr marL="68580" marR="68580" marT="0" marB="0"/>
                </a:tc>
                <a:extLst>
                  <a:ext uri="{0D108BD9-81ED-4DB2-BD59-A6C34878D82A}">
                    <a16:rowId xmlns:a16="http://schemas.microsoft.com/office/drawing/2014/main" xmlns="" val="10000"/>
                  </a:ext>
                </a:extLst>
              </a:tr>
              <a:tr h="2334204">
                <a:tc>
                  <a:txBody>
                    <a:bodyPr/>
                    <a:lstStyle/>
                    <a:p>
                      <a:pPr algn="ctr">
                        <a:lnSpc>
                          <a:spcPct val="107000"/>
                        </a:lnSpc>
                        <a:spcAft>
                          <a:spcPts val="600"/>
                        </a:spcAft>
                      </a:pPr>
                      <a:r>
                        <a:rPr lang="es-MX" sz="1200">
                          <a:effectLst/>
                        </a:rPr>
                        <a:t>Electronica</a:t>
                      </a:r>
                      <a:endParaRPr lang="es-MX" sz="1200">
                        <a:effectLst/>
                        <a:latin typeface="Century Gothic" panose="020B0502020202020204" pitchFamily="34" charset="0"/>
                        <a:ea typeface="STKaiti"/>
                        <a:cs typeface="Tahoma" panose="020B0604030504040204" pitchFamily="34" charset="0"/>
                      </a:endParaRPr>
                    </a:p>
                  </a:txBody>
                  <a:tcPr marL="68580" marR="68580" marT="0" marB="0" anchor="ctr"/>
                </a:tc>
                <a:tc>
                  <a:txBody>
                    <a:bodyPr/>
                    <a:lstStyle/>
                    <a:p>
                      <a:pPr algn="ctr">
                        <a:lnSpc>
                          <a:spcPct val="107000"/>
                        </a:lnSpc>
                        <a:spcAft>
                          <a:spcPts val="600"/>
                        </a:spcAft>
                      </a:pPr>
                      <a:r>
                        <a:rPr lang="es-MX" sz="1200" dirty="0">
                          <a:effectLst/>
                        </a:rPr>
                        <a:t>Arduino uno, Arduino nano, servo Power Pro SG90, resistencias (personalizadas), interruptor,, leds, capacitores(personalizado), fuente de poder,, modulo SIM, Modulo sd, cable telefónico, placa fenólica, cautín, pasta para soldar, base para cautín, soldadura.</a:t>
                      </a:r>
                    </a:p>
                    <a:p>
                      <a:pPr algn="ctr">
                        <a:lnSpc>
                          <a:spcPct val="107000"/>
                        </a:lnSpc>
                        <a:spcAft>
                          <a:spcPts val="600"/>
                        </a:spcAft>
                      </a:pPr>
                      <a:r>
                        <a:rPr lang="es-MX" sz="1200" dirty="0">
                          <a:effectLst/>
                        </a:rPr>
                        <a:t> </a:t>
                      </a:r>
                      <a:endParaRPr lang="es-MX" sz="1200" dirty="0">
                        <a:effectLst/>
                        <a:latin typeface="Century Gothic" panose="020B0502020202020204" pitchFamily="34" charset="0"/>
                        <a:ea typeface="STKaiti"/>
                        <a:cs typeface="Tahoma" panose="020B0604030504040204" pitchFamily="34" charset="0"/>
                      </a:endParaRPr>
                    </a:p>
                  </a:txBody>
                  <a:tcPr marL="68580" marR="68580" marT="0" marB="0" anchor="ctr"/>
                </a:tc>
                <a:tc>
                  <a:txBody>
                    <a:bodyPr/>
                    <a:lstStyle/>
                    <a:p>
                      <a:pPr algn="ctr">
                        <a:lnSpc>
                          <a:spcPct val="107000"/>
                        </a:lnSpc>
                        <a:spcAft>
                          <a:spcPts val="600"/>
                        </a:spcAft>
                      </a:pPr>
                      <a:r>
                        <a:rPr lang="es-MX" sz="1200">
                          <a:effectLst/>
                        </a:rPr>
                        <a:t>$586.00</a:t>
                      </a:r>
                      <a:endParaRPr lang="es-MX" sz="1200">
                        <a:effectLst/>
                        <a:latin typeface="Century Gothic" panose="020B0502020202020204" pitchFamily="34" charset="0"/>
                        <a:ea typeface="STKaiti"/>
                        <a:cs typeface="Tahoma" panose="020B0604030504040204" pitchFamily="34" charset="0"/>
                      </a:endParaRPr>
                    </a:p>
                  </a:txBody>
                  <a:tcPr marL="68580" marR="68580" marT="0" marB="0"/>
                </a:tc>
                <a:extLst>
                  <a:ext uri="{0D108BD9-81ED-4DB2-BD59-A6C34878D82A}">
                    <a16:rowId xmlns:a16="http://schemas.microsoft.com/office/drawing/2014/main" xmlns="" val="10001"/>
                  </a:ext>
                </a:extLst>
              </a:tr>
              <a:tr h="934535">
                <a:tc>
                  <a:txBody>
                    <a:bodyPr/>
                    <a:lstStyle/>
                    <a:p>
                      <a:pPr algn="ctr">
                        <a:lnSpc>
                          <a:spcPct val="107000"/>
                        </a:lnSpc>
                        <a:spcAft>
                          <a:spcPts val="600"/>
                        </a:spcAft>
                      </a:pPr>
                      <a:r>
                        <a:rPr lang="es-MX" sz="1200">
                          <a:effectLst/>
                        </a:rPr>
                        <a:t>Textil</a:t>
                      </a:r>
                      <a:endParaRPr lang="es-MX" sz="1200">
                        <a:effectLst/>
                        <a:latin typeface="Century Gothic" panose="020B0502020202020204" pitchFamily="34" charset="0"/>
                        <a:ea typeface="STKaiti"/>
                        <a:cs typeface="Tahoma" panose="020B0604030504040204" pitchFamily="34" charset="0"/>
                      </a:endParaRPr>
                    </a:p>
                  </a:txBody>
                  <a:tcPr marL="68580" marR="68580" marT="0" marB="0" anchor="ctr"/>
                </a:tc>
                <a:tc>
                  <a:txBody>
                    <a:bodyPr/>
                    <a:lstStyle/>
                    <a:p>
                      <a:pPr algn="ctr">
                        <a:lnSpc>
                          <a:spcPct val="107000"/>
                        </a:lnSpc>
                        <a:spcAft>
                          <a:spcPts val="600"/>
                        </a:spcAft>
                      </a:pPr>
                      <a:r>
                        <a:rPr lang="es-MX" sz="1200" dirty="0">
                          <a:effectLst/>
                        </a:rPr>
                        <a:t> </a:t>
                      </a:r>
                    </a:p>
                    <a:p>
                      <a:pPr algn="ctr">
                        <a:lnSpc>
                          <a:spcPct val="107000"/>
                        </a:lnSpc>
                        <a:spcAft>
                          <a:spcPts val="600"/>
                        </a:spcAft>
                      </a:pPr>
                      <a:r>
                        <a:rPr lang="es-MX" sz="1200" dirty="0">
                          <a:effectLst/>
                        </a:rPr>
                        <a:t>Silicón, acrílico blanco, pintura vinci, acrílico azul, cúter, esmalte en aerosol.</a:t>
                      </a:r>
                      <a:endParaRPr lang="es-MX" sz="1200" dirty="0">
                        <a:effectLst/>
                        <a:latin typeface="Century Gothic" panose="020B0502020202020204" pitchFamily="34" charset="0"/>
                        <a:ea typeface="STKaiti"/>
                        <a:cs typeface="Tahoma" panose="020B0604030504040204" pitchFamily="34" charset="0"/>
                      </a:endParaRPr>
                    </a:p>
                  </a:txBody>
                  <a:tcPr marL="68580" marR="68580" marT="0" marB="0" anchor="ctr"/>
                </a:tc>
                <a:tc>
                  <a:txBody>
                    <a:bodyPr/>
                    <a:lstStyle/>
                    <a:p>
                      <a:pPr algn="ctr">
                        <a:lnSpc>
                          <a:spcPct val="107000"/>
                        </a:lnSpc>
                        <a:spcAft>
                          <a:spcPts val="600"/>
                        </a:spcAft>
                      </a:pPr>
                      <a:r>
                        <a:rPr lang="es-MX" sz="1200">
                          <a:effectLst/>
                        </a:rPr>
                        <a:t>$190.00</a:t>
                      </a:r>
                      <a:endParaRPr lang="es-MX" sz="1200">
                        <a:effectLst/>
                        <a:latin typeface="Century Gothic" panose="020B0502020202020204" pitchFamily="34" charset="0"/>
                        <a:ea typeface="STKaiti"/>
                        <a:cs typeface="Tahoma" panose="020B0604030504040204" pitchFamily="34" charset="0"/>
                      </a:endParaRPr>
                    </a:p>
                  </a:txBody>
                  <a:tcPr marL="68580" marR="68580" marT="0" marB="0"/>
                </a:tc>
                <a:extLst>
                  <a:ext uri="{0D108BD9-81ED-4DB2-BD59-A6C34878D82A}">
                    <a16:rowId xmlns:a16="http://schemas.microsoft.com/office/drawing/2014/main" xmlns="" val="10002"/>
                  </a:ext>
                </a:extLst>
              </a:tr>
              <a:tr h="934535">
                <a:tc>
                  <a:txBody>
                    <a:bodyPr/>
                    <a:lstStyle/>
                    <a:p>
                      <a:pPr algn="ctr">
                        <a:lnSpc>
                          <a:spcPct val="107000"/>
                        </a:lnSpc>
                        <a:spcAft>
                          <a:spcPts val="600"/>
                        </a:spcAft>
                      </a:pPr>
                      <a:r>
                        <a:rPr lang="es-MX" sz="1200">
                          <a:effectLst/>
                        </a:rPr>
                        <a:t>Pruebas y consumos.</a:t>
                      </a:r>
                      <a:endParaRPr lang="es-MX" sz="1200">
                        <a:effectLst/>
                        <a:latin typeface="Century Gothic" panose="020B0502020202020204" pitchFamily="34" charset="0"/>
                        <a:ea typeface="STKaiti"/>
                        <a:cs typeface="Tahoma" panose="020B0604030504040204" pitchFamily="34" charset="0"/>
                      </a:endParaRPr>
                    </a:p>
                  </a:txBody>
                  <a:tcPr marL="68580" marR="68580" marT="0" marB="0" anchor="ctr"/>
                </a:tc>
                <a:tc>
                  <a:txBody>
                    <a:bodyPr/>
                    <a:lstStyle/>
                    <a:p>
                      <a:pPr algn="ctr">
                        <a:lnSpc>
                          <a:spcPct val="107000"/>
                        </a:lnSpc>
                        <a:spcAft>
                          <a:spcPts val="600"/>
                        </a:spcAft>
                      </a:pPr>
                      <a:r>
                        <a:rPr lang="es-MX" sz="1200">
                          <a:effectLst/>
                        </a:rPr>
                        <a:t> </a:t>
                      </a:r>
                    </a:p>
                    <a:p>
                      <a:pPr algn="ctr">
                        <a:lnSpc>
                          <a:spcPct val="107000"/>
                        </a:lnSpc>
                        <a:spcAft>
                          <a:spcPts val="600"/>
                        </a:spcAft>
                      </a:pPr>
                      <a:r>
                        <a:rPr lang="es-MX" sz="1200">
                          <a:effectLst/>
                        </a:rPr>
                        <a:t>Dispensador de comida, croqueta (personalziada), </a:t>
                      </a:r>
                      <a:endParaRPr lang="es-MX" sz="1200">
                        <a:effectLst/>
                        <a:latin typeface="Century Gothic" panose="020B0502020202020204" pitchFamily="34" charset="0"/>
                        <a:ea typeface="STKaiti"/>
                        <a:cs typeface="Tahoma" panose="020B0604030504040204" pitchFamily="34" charset="0"/>
                      </a:endParaRPr>
                    </a:p>
                  </a:txBody>
                  <a:tcPr marL="68580" marR="68580" marT="0" marB="0" anchor="ctr"/>
                </a:tc>
                <a:tc>
                  <a:txBody>
                    <a:bodyPr/>
                    <a:lstStyle/>
                    <a:p>
                      <a:pPr algn="ctr">
                        <a:lnSpc>
                          <a:spcPct val="107000"/>
                        </a:lnSpc>
                        <a:spcAft>
                          <a:spcPts val="600"/>
                        </a:spcAft>
                      </a:pPr>
                      <a:r>
                        <a:rPr lang="es-MX" sz="1200">
                          <a:effectLst/>
                        </a:rPr>
                        <a:t>$100.00</a:t>
                      </a:r>
                      <a:endParaRPr lang="es-MX" sz="1200">
                        <a:effectLst/>
                        <a:latin typeface="Century Gothic" panose="020B0502020202020204" pitchFamily="34" charset="0"/>
                        <a:ea typeface="STKaiti"/>
                        <a:cs typeface="Tahoma" panose="020B0604030504040204" pitchFamily="34" charset="0"/>
                      </a:endParaRPr>
                    </a:p>
                  </a:txBody>
                  <a:tcPr marL="68580" marR="68580" marT="0" marB="0"/>
                </a:tc>
                <a:extLst>
                  <a:ext uri="{0D108BD9-81ED-4DB2-BD59-A6C34878D82A}">
                    <a16:rowId xmlns:a16="http://schemas.microsoft.com/office/drawing/2014/main" xmlns="" val="10003"/>
                  </a:ext>
                </a:extLst>
              </a:tr>
              <a:tr h="356956">
                <a:tc>
                  <a:txBody>
                    <a:bodyPr/>
                    <a:lstStyle/>
                    <a:p>
                      <a:pPr algn="ctr">
                        <a:lnSpc>
                          <a:spcPct val="107000"/>
                        </a:lnSpc>
                        <a:spcAft>
                          <a:spcPts val="600"/>
                        </a:spcAft>
                      </a:pPr>
                      <a:r>
                        <a:rPr lang="es-MX" sz="1200">
                          <a:effectLst/>
                        </a:rPr>
                        <a:t> </a:t>
                      </a:r>
                      <a:endParaRPr lang="es-MX" sz="1200">
                        <a:effectLst/>
                        <a:latin typeface="Century Gothic" panose="020B0502020202020204" pitchFamily="34" charset="0"/>
                        <a:ea typeface="STKaiti"/>
                        <a:cs typeface="Tahoma" panose="020B0604030504040204" pitchFamily="34" charset="0"/>
                      </a:endParaRPr>
                    </a:p>
                  </a:txBody>
                  <a:tcPr marL="68580" marR="68580" marT="0" marB="0" anchor="ctr"/>
                </a:tc>
                <a:tc>
                  <a:txBody>
                    <a:bodyPr/>
                    <a:lstStyle/>
                    <a:p>
                      <a:pPr algn="ctr">
                        <a:lnSpc>
                          <a:spcPct val="107000"/>
                        </a:lnSpc>
                        <a:spcAft>
                          <a:spcPts val="600"/>
                        </a:spcAft>
                      </a:pPr>
                      <a:r>
                        <a:rPr lang="es-MX" sz="1200">
                          <a:effectLst/>
                        </a:rPr>
                        <a:t>Total: </a:t>
                      </a:r>
                      <a:endParaRPr lang="es-MX" sz="1200">
                        <a:effectLst/>
                        <a:latin typeface="Century Gothic" panose="020B0502020202020204" pitchFamily="34" charset="0"/>
                        <a:ea typeface="STKaiti"/>
                        <a:cs typeface="Tahoma" panose="020B0604030504040204" pitchFamily="34" charset="0"/>
                      </a:endParaRPr>
                    </a:p>
                  </a:txBody>
                  <a:tcPr marL="68580" marR="68580" marT="0" marB="0" anchor="ctr"/>
                </a:tc>
                <a:tc>
                  <a:txBody>
                    <a:bodyPr/>
                    <a:lstStyle/>
                    <a:p>
                      <a:pPr algn="ctr">
                        <a:lnSpc>
                          <a:spcPct val="107000"/>
                        </a:lnSpc>
                        <a:spcAft>
                          <a:spcPts val="600"/>
                        </a:spcAft>
                      </a:pPr>
                      <a:r>
                        <a:rPr lang="es-MX" sz="1200" dirty="0">
                          <a:effectLst/>
                        </a:rPr>
                        <a:t>$876.00</a:t>
                      </a:r>
                      <a:endParaRPr lang="es-MX" sz="1200" dirty="0">
                        <a:effectLst/>
                        <a:latin typeface="Century Gothic" panose="020B0502020202020204" pitchFamily="34" charset="0"/>
                        <a:ea typeface="STKaiti"/>
                        <a:cs typeface="Tahoma" panose="020B0604030504040204" pitchFamily="34" charset="0"/>
                      </a:endParaRPr>
                    </a:p>
                  </a:txBody>
                  <a:tcPr marL="68580" marR="68580" marT="0" marB="0"/>
                </a:tc>
                <a:extLst>
                  <a:ext uri="{0D108BD9-81ED-4DB2-BD59-A6C34878D82A}">
                    <a16:rowId xmlns:a16="http://schemas.microsoft.com/office/drawing/2014/main" xmlns="" val="10004"/>
                  </a:ext>
                </a:extLst>
              </a:tr>
            </a:tbl>
          </a:graphicData>
        </a:graphic>
      </p:graphicFrame>
      <p:pic>
        <p:nvPicPr>
          <p:cNvPr id="5" name="Imagen 4" descr="LogoPetSitti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387755" y="284353"/>
            <a:ext cx="1148080" cy="706755"/>
          </a:xfrm>
          <a:prstGeom prst="rect">
            <a:avLst/>
          </a:prstGeom>
          <a:noFill/>
          <a:ln>
            <a:noFill/>
          </a:ln>
        </p:spPr>
      </p:pic>
    </p:spTree>
    <p:extLst>
      <p:ext uri="{BB962C8B-B14F-4D97-AF65-F5344CB8AC3E}">
        <p14:creationId xmlns:p14="http://schemas.microsoft.com/office/powerpoint/2010/main" val="3926538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Cotización real</a:t>
            </a:r>
            <a:endParaRPr lang="en-US" dirty="0"/>
          </a:p>
        </p:txBody>
      </p:sp>
      <p:pic>
        <p:nvPicPr>
          <p:cNvPr id="6" name="Marcador de contenido 5">
            <a:hlinkClick r:id="rId2" action="ppaction://hlinkfile"/>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667501" y="2556859"/>
            <a:ext cx="1735137" cy="1735137"/>
          </a:xfrm>
        </p:spPr>
      </p:pic>
    </p:spTree>
    <p:extLst>
      <p:ext uri="{BB962C8B-B14F-4D97-AF65-F5344CB8AC3E}">
        <p14:creationId xmlns:p14="http://schemas.microsoft.com/office/powerpoint/2010/main" val="26388736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Software a utilizar</a:t>
            </a:r>
            <a:endParaRPr lang="en-US" dirty="0"/>
          </a:p>
        </p:txBody>
      </p:sp>
      <p:sp>
        <p:nvSpPr>
          <p:cNvPr id="3" name="Marcador de contenido 2"/>
          <p:cNvSpPr>
            <a:spLocks noGrp="1"/>
          </p:cNvSpPr>
          <p:nvPr>
            <p:ph idx="1"/>
          </p:nvPr>
        </p:nvSpPr>
        <p:spPr/>
        <p:txBody>
          <a:bodyPr/>
          <a:lstStyle/>
          <a:p>
            <a:pPr>
              <a:buFont typeface="Wingdings" panose="05000000000000000000" pitchFamily="2" charset="2"/>
              <a:buChar char="ü"/>
            </a:pPr>
            <a:r>
              <a:rPr lang="es-ES" dirty="0"/>
              <a:t>MS Office Word 2016 (Paquetería de documentación )</a:t>
            </a:r>
          </a:p>
          <a:p>
            <a:pPr>
              <a:buFont typeface="Wingdings" panose="05000000000000000000" pitchFamily="2" charset="2"/>
              <a:buChar char="ü"/>
            </a:pPr>
            <a:r>
              <a:rPr lang="es-ES" dirty="0"/>
              <a:t>MS Office Excel 2016 (Paquetería de cálculos)</a:t>
            </a:r>
          </a:p>
          <a:p>
            <a:pPr>
              <a:buFont typeface="Wingdings" panose="05000000000000000000" pitchFamily="2" charset="2"/>
              <a:buChar char="ü"/>
            </a:pPr>
            <a:r>
              <a:rPr lang="es-ES" dirty="0"/>
              <a:t>Netbeans (IDE)</a:t>
            </a:r>
          </a:p>
          <a:p>
            <a:pPr>
              <a:buFont typeface="Wingdings" panose="05000000000000000000" pitchFamily="2" charset="2"/>
              <a:buChar char="ü"/>
            </a:pPr>
            <a:r>
              <a:rPr lang="es-ES" dirty="0"/>
              <a:t>Arduino  (IDE)</a:t>
            </a:r>
          </a:p>
          <a:p>
            <a:pPr>
              <a:buFont typeface="Wingdings" panose="05000000000000000000" pitchFamily="2" charset="2"/>
              <a:buChar char="ü"/>
            </a:pPr>
            <a:r>
              <a:rPr lang="es-ES" dirty="0"/>
              <a:t>PCB (Diseño de CI)</a:t>
            </a:r>
          </a:p>
          <a:p>
            <a:pPr>
              <a:buFont typeface="Wingdings" panose="05000000000000000000" pitchFamily="2" charset="2"/>
              <a:buChar char="ü"/>
            </a:pPr>
            <a:r>
              <a:rPr lang="es-ES" dirty="0"/>
              <a:t>Sketchup (Entorno de modelado principal)</a:t>
            </a:r>
          </a:p>
          <a:p>
            <a:pPr>
              <a:buFont typeface="Wingdings" panose="05000000000000000000" pitchFamily="2" charset="2"/>
              <a:buChar char="ü"/>
            </a:pPr>
            <a:r>
              <a:rPr lang="es-ES" dirty="0"/>
              <a:t>Blender (Entorno de renderizado)</a:t>
            </a:r>
          </a:p>
          <a:p>
            <a:pPr>
              <a:buFont typeface="Wingdings" panose="05000000000000000000" pitchFamily="2" charset="2"/>
              <a:buChar char="ü"/>
            </a:pPr>
            <a:r>
              <a:rPr lang="es-ES" dirty="0"/>
              <a:t>Photoshop CS6 (SW principal para edición de imágenes)</a:t>
            </a:r>
          </a:p>
          <a:p>
            <a:pPr>
              <a:buFont typeface="Wingdings" panose="05000000000000000000" pitchFamily="2" charset="2"/>
              <a:buChar char="ü"/>
            </a:pPr>
            <a:r>
              <a:rPr lang="es-ES" dirty="0"/>
              <a:t>Github (Controlador de versiones)</a:t>
            </a:r>
          </a:p>
          <a:p>
            <a:pPr>
              <a:buFont typeface="Wingdings" panose="05000000000000000000" pitchFamily="2" charset="2"/>
              <a:buChar char="ü"/>
            </a:pPr>
            <a:r>
              <a:rPr lang="es-ES" dirty="0"/>
              <a:t> Wamp server (MySQL)</a:t>
            </a:r>
          </a:p>
          <a:p>
            <a:pPr>
              <a:buFont typeface="Wingdings" panose="05000000000000000000" pitchFamily="2" charset="2"/>
              <a:buChar char="ü"/>
            </a:pPr>
            <a:r>
              <a:rPr lang="es-ES" dirty="0"/>
              <a:t>Google Chrome (navegador principal)</a:t>
            </a:r>
            <a:endParaRPr lang="en-US" dirty="0"/>
          </a:p>
        </p:txBody>
      </p:sp>
    </p:spTree>
    <p:extLst>
      <p:ext uri="{BB962C8B-B14F-4D97-AF65-F5344CB8AC3E}">
        <p14:creationId xmlns:p14="http://schemas.microsoft.com/office/powerpoint/2010/main" val="3812981942"/>
      </p:ext>
    </p:extLst>
  </p:cSld>
  <p:clrMapOvr>
    <a:masterClrMapping/>
  </p:clrMapOvr>
</p:sld>
</file>

<file path=ppt/theme/theme1.xml><?xml version="1.0" encoding="utf-8"?>
<a:theme xmlns:a="http://schemas.openxmlformats.org/drawingml/2006/main" name="Marco">
  <a:themeElements>
    <a:clrScheme name="Frame">
      <a:dk1>
        <a:srgbClr val="000000"/>
      </a:dk1>
      <a:lt1>
        <a:srgbClr val="FFFFFF"/>
      </a:lt1>
      <a:dk2>
        <a:srgbClr val="545454"/>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Frame">
      <a:maj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Frame">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Frame" id="{F226E7A2-7162-461C-9490-D27D9DC04E43}" vid="{629A0216-3BBD-45C0-B63F-2683BEA18F60}"/>
    </a:ext>
  </a:extLst>
</a:theme>
</file>

<file path=docProps/app.xml><?xml version="1.0" encoding="utf-8"?>
<Properties xmlns="http://schemas.openxmlformats.org/officeDocument/2006/extended-properties" xmlns:vt="http://schemas.openxmlformats.org/officeDocument/2006/docPropsVTypes">
  <Template>TM03457475[[fn=Marco]]</Template>
  <TotalTime>728</TotalTime>
  <Words>532</Words>
  <Application>Microsoft Office PowerPoint</Application>
  <PresentationFormat>Panorámica</PresentationFormat>
  <Paragraphs>114</Paragraphs>
  <Slides>26</Slides>
  <Notes>0</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26</vt:i4>
      </vt:variant>
    </vt:vector>
  </HeadingPairs>
  <TitlesOfParts>
    <vt:vector size="33" baseType="lpstr">
      <vt:lpstr>Century Gothic</vt:lpstr>
      <vt:lpstr>Corbel</vt:lpstr>
      <vt:lpstr>STKaiti</vt:lpstr>
      <vt:lpstr>Tahoma</vt:lpstr>
      <vt:lpstr>Wingdings</vt:lpstr>
      <vt:lpstr>Wingdings 2</vt:lpstr>
      <vt:lpstr>Marco</vt:lpstr>
      <vt:lpstr>PET SITTING</vt:lpstr>
      <vt:lpstr>Objetivo</vt:lpstr>
      <vt:lpstr>Alcance  </vt:lpstr>
      <vt:lpstr>EDT</vt:lpstr>
      <vt:lpstr>Requerimientos</vt:lpstr>
      <vt:lpstr>Metodología</vt:lpstr>
      <vt:lpstr>Costos Fabricación</vt:lpstr>
      <vt:lpstr>Cotización real</vt:lpstr>
      <vt:lpstr>Software a utilizar</vt:lpstr>
      <vt:lpstr>Costos Personal</vt:lpstr>
      <vt:lpstr>Costo total del proyecto</vt:lpstr>
      <vt:lpstr> (Storyboards de la aplicación de escritorio.) </vt:lpstr>
      <vt:lpstr> (Storyboards de la aplicación de escritorio.) </vt:lpstr>
      <vt:lpstr> (Storyboards de la aplicación de escritorio.) </vt:lpstr>
      <vt:lpstr>Primera fase de prototipos</vt:lpstr>
      <vt:lpstr>Segunda fase de prototipos</vt:lpstr>
      <vt:lpstr>Segunda Presentación </vt:lpstr>
      <vt:lpstr>Matriz de responsabilidades </vt:lpstr>
      <vt:lpstr>Matriz de responsabilidades</vt:lpstr>
      <vt:lpstr>Plan de Adquisición </vt:lpstr>
      <vt:lpstr>Plan de Adquisición</vt:lpstr>
      <vt:lpstr>Segunda Presentación </vt:lpstr>
      <vt:lpstr>APLICACIÓN DE ESCRITORIO</vt:lpstr>
      <vt:lpstr>APLICACIÓN DE ESCRITORIO</vt:lpstr>
      <vt:lpstr>APLICACIÓN DE ESCRITORIO</vt:lpstr>
      <vt:lpstr>APLICACIÓN DE ESCRITORIO</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PET SITTING</dc:title>
  <dc:creator>Windows User</dc:creator>
  <cp:lastModifiedBy>Windows User</cp:lastModifiedBy>
  <cp:revision>45</cp:revision>
  <dcterms:created xsi:type="dcterms:W3CDTF">2019-02-24T14:35:20Z</dcterms:created>
  <dcterms:modified xsi:type="dcterms:W3CDTF">2019-06-03T02:28:59Z</dcterms:modified>
</cp:coreProperties>
</file>